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media/image9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3" r:id="rId2"/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81" r:id="rId24"/>
    <p:sldId id="279" r:id="rId25"/>
    <p:sldId id="280" r:id="rId26"/>
    <p:sldId id="284" r:id="rId27"/>
    <p:sldId id="28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5B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5"/>
    <p:restoredTop sz="94663"/>
  </p:normalViewPr>
  <p:slideViewPr>
    <p:cSldViewPr snapToGrid="0" snapToObjects="1">
      <p:cViewPr varScale="1">
        <p:scale>
          <a:sx n="120" d="100"/>
          <a:sy n="120" d="100"/>
        </p:scale>
        <p:origin x="2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D2426-F635-A847-928D-F5024ADDCF5F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689BF-9260-7245-90C3-FA0A8F49A8E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19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0D6CE-DD16-493F-BA9B-728F05D5DD3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779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0D6CE-DD16-493F-BA9B-728F05D5DD3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32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6363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57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216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4139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9906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071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6603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0564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2395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439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689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32AC6-4BE0-884B-8A49-4F4270250351}" type="datetimeFigureOut">
              <a:rPr kumimoji="1" lang="zh-CN" altLang="en-US" smtClean="0"/>
              <a:t>2020/4/10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D8532-818A-0D4F-9716-4E06677B49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72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77E322-8A3F-42F0-AA43-327D1FB21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				</a:t>
            </a:r>
            <a:r>
              <a:rPr lang="zh-CN" altLang="en-US" dirty="0"/>
              <a:t>签到二维码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7175B81-3C4A-442D-BEE4-462301315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184843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2515" y="53036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定容队列</a:t>
            </a:r>
          </a:p>
        </p:txBody>
      </p:sp>
      <p:grpSp>
        <p:nvGrpSpPr>
          <p:cNvPr id="3" name="组合 19"/>
          <p:cNvGrpSpPr/>
          <p:nvPr/>
        </p:nvGrpSpPr>
        <p:grpSpPr>
          <a:xfrm>
            <a:off x="1850081" y="4733115"/>
            <a:ext cx="1491502" cy="797863"/>
            <a:chOff x="834221" y="4678622"/>
            <a:chExt cx="1070525" cy="756483"/>
          </a:xfrm>
        </p:grpSpPr>
        <p:sp>
          <p:nvSpPr>
            <p:cNvPr id="4" name="文本框 3"/>
            <p:cNvSpPr txBox="1"/>
            <p:nvPr/>
          </p:nvSpPr>
          <p:spPr>
            <a:xfrm>
              <a:off x="834221" y="4973440"/>
              <a:ext cx="1070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Adobe 繁黑體 Std B" panose="020B0700000000000000" pitchFamily="34" charset="-128"/>
                  <a:ea typeface="Adobe 繁黑體 Std B" panose="020B0700000000000000" pitchFamily="34" charset="-128"/>
                </a:rPr>
                <a:t>Q.head</a:t>
              </a:r>
              <a:endParaRPr lang="zh-CN" altLang="en-US" sz="2400" dirty="0">
                <a:latin typeface="Adobe 繁黑體 Std B" panose="020B0700000000000000" pitchFamily="34" charset="-128"/>
                <a:ea typeface="Adobe 繁黑體 Std B" panose="020B0700000000000000" pitchFamily="34" charset="-128"/>
              </a:endParaRPr>
            </a:p>
          </p:txBody>
        </p:sp>
        <p:cxnSp>
          <p:nvCxnSpPr>
            <p:cNvPr id="5" name="直接箭头连接符 29"/>
            <p:cNvCxnSpPr/>
            <p:nvPr/>
          </p:nvCxnSpPr>
          <p:spPr>
            <a:xfrm flipH="1" flipV="1">
              <a:off x="1658810" y="4678622"/>
              <a:ext cx="4266" cy="693834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" name="组合 30"/>
          <p:cNvGrpSpPr/>
          <p:nvPr/>
        </p:nvGrpSpPr>
        <p:grpSpPr>
          <a:xfrm>
            <a:off x="6533934" y="4780599"/>
            <a:ext cx="1279726" cy="1158333"/>
            <a:chOff x="6568815" y="4282441"/>
            <a:chExt cx="1279726" cy="1158333"/>
          </a:xfrm>
        </p:grpSpPr>
        <p:sp>
          <p:nvSpPr>
            <p:cNvPr id="7" name="文本框 6"/>
            <p:cNvSpPr txBox="1"/>
            <p:nvPr/>
          </p:nvSpPr>
          <p:spPr>
            <a:xfrm>
              <a:off x="6568815" y="4979109"/>
              <a:ext cx="1279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Adobe 繁黑體 Std B" panose="020B0700000000000000" pitchFamily="34" charset="-128"/>
                  <a:ea typeface="Adobe 繁黑體 Std B" panose="020B0700000000000000" pitchFamily="34" charset="-128"/>
                </a:rPr>
                <a:t>Q.tail</a:t>
              </a:r>
              <a:endParaRPr lang="zh-CN" altLang="en-US" sz="2400" dirty="0">
                <a:latin typeface="Adobe 繁黑體 Std B" panose="020B0700000000000000" pitchFamily="34" charset="-128"/>
                <a:ea typeface="Adobe 繁黑體 Std B" panose="020B0700000000000000" pitchFamily="34" charset="-128"/>
              </a:endParaRPr>
            </a:p>
          </p:txBody>
        </p:sp>
        <p:cxnSp>
          <p:nvCxnSpPr>
            <p:cNvPr id="8" name="直接箭头连接符 32"/>
            <p:cNvCxnSpPr>
              <a:cxnSpLocks/>
            </p:cNvCxnSpPr>
            <p:nvPr/>
          </p:nvCxnSpPr>
          <p:spPr>
            <a:xfrm flipH="1" flipV="1">
              <a:off x="6964922" y="4282441"/>
              <a:ext cx="4266" cy="65532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2616229" y="3785140"/>
            <a:ext cx="783541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99770" y="3785140"/>
            <a:ext cx="783541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183311" y="3785140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966852" y="3785140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750393" y="3785140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533934" y="3785140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101016" y="3785140"/>
            <a:ext cx="783541" cy="655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618652" y="3784041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406975" y="3771837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100959" y="3788376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2616229" y="3236923"/>
            <a:ext cx="189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STFangsong" charset="-122"/>
                <a:ea typeface="STFangsong" charset="-122"/>
                <a:cs typeface="STFangsong" charset="-122"/>
              </a:rPr>
              <a:t>定容队列</a:t>
            </a:r>
            <a:r>
              <a:rPr lang="en-US" altLang="zh-CN" sz="2800" b="1" dirty="0">
                <a:latin typeface="STFangsong" charset="-122"/>
                <a:ea typeface="STFangsong" charset="-122"/>
                <a:cs typeface="STFangsong" charset="-122"/>
              </a:rPr>
              <a:t>Q</a:t>
            </a:r>
            <a:endParaRPr lang="zh-CN" altLang="en-US" sz="28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401389" y="3607552"/>
            <a:ext cx="2077851" cy="10515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876499" y="4415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0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71841" y="4413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1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428574" y="44214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2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06376" y="4413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3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04635" y="4413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4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82437" y="4406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5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45088" y="4413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6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322890" y="4406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</a:rPr>
              <a:t>7</a:t>
            </a:r>
            <a:endParaRPr lang="zh-CN" altLang="en-US" b="1" dirty="0">
              <a:solidFill>
                <a:schemeClr val="dk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460D75B-2F7A-4908-90F8-FF5DB7F8C399}"/>
              </a:ext>
            </a:extLst>
          </p:cNvPr>
          <p:cNvSpPr txBox="1"/>
          <p:nvPr/>
        </p:nvSpPr>
        <p:spPr>
          <a:xfrm>
            <a:off x="5806254" y="976378"/>
            <a:ext cx="5636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typedef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struct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Queue       </a:t>
            </a:r>
            <a:endParaRPr lang="zh-CN" altLang="en-US" sz="2400" b="1" dirty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{</a:t>
            </a:r>
          </a:p>
          <a:p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   </a:t>
            </a:r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QElemType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data[MAXSIZE]; </a:t>
            </a:r>
            <a:endParaRPr lang="zh-CN" altLang="en-US" sz="2400" b="1" dirty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    </a:t>
            </a:r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int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 head; //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用于标识队列首元素</a:t>
            </a:r>
            <a:endParaRPr lang="en-US" altLang="zh-CN" sz="2400" b="1" dirty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   </a:t>
            </a:r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int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 tail; //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用于标识元素要插入的位置</a:t>
            </a:r>
          </a:p>
          <a:p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} </a:t>
            </a:r>
            <a:r>
              <a:rPr lang="en-US" altLang="zh-CN" sz="2400" b="1" dirty="0" err="1">
                <a:latin typeface="STFangsong" charset="-122"/>
                <a:ea typeface="STFangsong" charset="-122"/>
                <a:cs typeface="STFangsong" charset="-122"/>
              </a:rPr>
              <a:t>SqQueue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;</a:t>
            </a:r>
            <a:endParaRPr lang="zh-CN" altLang="en-US" sz="24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FD4B4E2-B797-4A9D-A22C-DC0A4E29C180}"/>
              </a:ext>
            </a:extLst>
          </p:cNvPr>
          <p:cNvSpPr/>
          <p:nvPr/>
        </p:nvSpPr>
        <p:spPr>
          <a:xfrm>
            <a:off x="7317004" y="3788376"/>
            <a:ext cx="783541" cy="655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96E7EB4-7AC4-4ED6-B4F7-3296617EC2A3}"/>
              </a:ext>
            </a:extLst>
          </p:cNvPr>
          <p:cNvSpPr/>
          <p:nvPr/>
        </p:nvSpPr>
        <p:spPr>
          <a:xfrm>
            <a:off x="7321655" y="3781947"/>
            <a:ext cx="783541" cy="655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502E5EA-AF72-4681-998D-05ED88781D00}"/>
              </a:ext>
            </a:extLst>
          </p:cNvPr>
          <p:cNvSpPr txBox="1"/>
          <p:nvPr/>
        </p:nvSpPr>
        <p:spPr>
          <a:xfrm>
            <a:off x="4694377" y="5938932"/>
            <a:ext cx="20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STFangsong" charset="-122"/>
                <a:ea typeface="STFangsong" charset="-122"/>
                <a:cs typeface="STFangsong" charset="-122"/>
              </a:rPr>
              <a:t>假溢出</a:t>
            </a:r>
            <a:r>
              <a:rPr lang="zh-CN" altLang="en-US" sz="2800" b="1" dirty="0">
                <a:latin typeface="STFangsong" charset="-122"/>
                <a:ea typeface="STFangsong" charset="-122"/>
                <a:cs typeface="STFangsong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580410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0.0612 0.0057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0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2 0.00578 L 0.12787 1.85185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0.05521 -1.48148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21 -1.48148E-6 L 0.12943 -1.48148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 animBg="1"/>
      <p:bldP spid="32" grpId="0" animBg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文本框 89"/>
          <p:cNvSpPr txBox="1"/>
          <p:nvPr/>
        </p:nvSpPr>
        <p:spPr>
          <a:xfrm>
            <a:off x="885509" y="63281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STFangsong" charset="-122"/>
                <a:ea typeface="STFangsong" charset="-122"/>
                <a:cs typeface="STFangsong" charset="-122"/>
              </a:rPr>
              <a:t>循环队列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532356" y="1803829"/>
            <a:ext cx="42172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存储上：队头节点出队后的存储空间可以为队尾插入操作所用</a:t>
            </a:r>
            <a:endParaRPr lang="en-US" altLang="zh-CN" sz="2400" b="1" dirty="0">
              <a:latin typeface="STFangsong" charset="-122"/>
              <a:ea typeface="STFangsong" charset="-122"/>
              <a:cs typeface="STFangsong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b="1" dirty="0">
              <a:latin typeface="STFangsong" charset="-122"/>
              <a:ea typeface="STFangsong" charset="-122"/>
              <a:cs typeface="STFangsong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逻辑上：与普通队列无异</a:t>
            </a:r>
            <a:endParaRPr lang="en-US" altLang="zh-CN" sz="24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grpSp>
        <p:nvGrpSpPr>
          <p:cNvPr id="95" name="组合 42"/>
          <p:cNvGrpSpPr/>
          <p:nvPr/>
        </p:nvGrpSpPr>
        <p:grpSpPr>
          <a:xfrm>
            <a:off x="6591909" y="1987452"/>
            <a:ext cx="4218038" cy="4218038"/>
            <a:chOff x="4689988" y="804099"/>
            <a:chExt cx="4218038" cy="4218038"/>
          </a:xfrm>
        </p:grpSpPr>
        <p:sp>
          <p:nvSpPr>
            <p:cNvPr id="96" name="椭圆 95"/>
            <p:cNvSpPr/>
            <p:nvPr/>
          </p:nvSpPr>
          <p:spPr>
            <a:xfrm>
              <a:off x="4689988" y="804099"/>
              <a:ext cx="4218038" cy="421803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5187901" y="1302012"/>
              <a:ext cx="3222211" cy="32222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8" name="直接连接符 9"/>
            <p:cNvCxnSpPr/>
            <p:nvPr/>
          </p:nvCxnSpPr>
          <p:spPr>
            <a:xfrm flipV="1">
              <a:off x="4689988" y="2913118"/>
              <a:ext cx="4218038" cy="147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11"/>
            <p:cNvCxnSpPr/>
            <p:nvPr/>
          </p:nvCxnSpPr>
          <p:spPr>
            <a:xfrm flipV="1">
              <a:off x="6799007" y="804099"/>
              <a:ext cx="0" cy="42180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14"/>
            <p:cNvCxnSpPr/>
            <p:nvPr/>
          </p:nvCxnSpPr>
          <p:spPr>
            <a:xfrm flipV="1">
              <a:off x="5307705" y="1421816"/>
              <a:ext cx="2982604" cy="29826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7"/>
            <p:cNvCxnSpPr/>
            <p:nvPr/>
          </p:nvCxnSpPr>
          <p:spPr>
            <a:xfrm flipH="1" flipV="1">
              <a:off x="5307705" y="1421816"/>
              <a:ext cx="2982604" cy="29826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本框 101"/>
            <p:cNvSpPr txBox="1"/>
            <p:nvPr/>
          </p:nvSpPr>
          <p:spPr>
            <a:xfrm>
              <a:off x="5950182" y="1467153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u="sng" dirty="0">
                  <a:solidFill>
                    <a:srgbClr val="FF0000"/>
                  </a:solidFill>
                </a:rPr>
                <a:t>  0  </a:t>
              </a:r>
              <a:endParaRPr lang="zh-CN" altLang="en-US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5312951" y="21422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1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5312951" y="32411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2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6034112" y="40281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3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7146077" y="403012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4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7983378" y="330769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5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8049669" y="219013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dk1"/>
                  </a:solidFill>
                </a:rPr>
                <a:t>6</a:t>
              </a:r>
              <a:endParaRPr lang="zh-CN" altLang="en-US" b="1" dirty="0">
                <a:solidFill>
                  <a:schemeClr val="dk1"/>
                </a:solidFill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7178952" y="1443492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u="sng" dirty="0">
                  <a:solidFill>
                    <a:srgbClr val="FF0000"/>
                  </a:solidFill>
                </a:rPr>
                <a:t>  7</a:t>
              </a:r>
              <a:endParaRPr lang="zh-CN" altLang="en-US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5870444" y="444975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d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7445423" y="437155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4988733" y="3473246"/>
              <a:ext cx="280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c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7393231" y="107037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h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8372171" y="2045096"/>
              <a:ext cx="293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g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8357935" y="3488615"/>
              <a:ext cx="258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dk1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f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7" name="文本框 116"/>
          <p:cNvSpPr txBox="1"/>
          <p:nvPr/>
        </p:nvSpPr>
        <p:spPr>
          <a:xfrm>
            <a:off x="5913815" y="1277707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dk1"/>
                </a:solidFill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i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45" name="直线箭头连接符 144"/>
          <p:cNvCxnSpPr/>
          <p:nvPr/>
        </p:nvCxnSpPr>
        <p:spPr>
          <a:xfrm>
            <a:off x="7365715" y="1462373"/>
            <a:ext cx="406650" cy="525079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文本框 145"/>
          <p:cNvSpPr txBox="1"/>
          <p:nvPr/>
        </p:nvSpPr>
        <p:spPr>
          <a:xfrm>
            <a:off x="6606409" y="940806"/>
            <a:ext cx="849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/>
              <a:t>Q.tail</a:t>
            </a:r>
            <a:endParaRPr kumimoji="1" lang="zh-CN" altLang="en-US" dirty="0"/>
          </a:p>
        </p:txBody>
      </p:sp>
      <p:sp>
        <p:nvSpPr>
          <p:cNvPr id="157" name="文本框 156"/>
          <p:cNvSpPr txBox="1"/>
          <p:nvPr/>
        </p:nvSpPr>
        <p:spPr>
          <a:xfrm>
            <a:off x="7871759" y="2203839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dk1"/>
                </a:solidFill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i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0651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135 0.15139 " pathEditMode="relative" ptsTypes="AA">
                                      <p:cBhvr>
                                        <p:cTn id="18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135 0.15139 " pathEditMode="relative" ptsTypes="AA">
                                      <p:cBhvr>
                                        <p:cTn id="20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allAtOnce"/>
      <p:bldP spid="1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9215" y="593431"/>
            <a:ext cx="58865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试试看！</a:t>
            </a:r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（</a:t>
            </a:r>
            <a:r>
              <a:rPr lang="en-US" altLang="zh-CN" sz="4000" dirty="0">
                <a:latin typeface="STFangsong" charset="-122"/>
                <a:ea typeface="STFangsong" charset="-122"/>
                <a:cs typeface="STFangsong" charset="-122"/>
              </a:rPr>
              <a:t>Have a try ! </a:t>
            </a:r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）</a:t>
            </a:r>
          </a:p>
        </p:txBody>
      </p:sp>
      <p:sp>
        <p:nvSpPr>
          <p:cNvPr id="5" name="矩形 4"/>
          <p:cNvSpPr/>
          <p:nvPr/>
        </p:nvSpPr>
        <p:spPr>
          <a:xfrm>
            <a:off x="1609788" y="1836461"/>
            <a:ext cx="39998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约瑟夫（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 Josephus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）问题</a:t>
            </a:r>
          </a:p>
        </p:txBody>
      </p:sp>
      <p:sp>
        <p:nvSpPr>
          <p:cNvPr id="7" name="椭圆 6"/>
          <p:cNvSpPr/>
          <p:nvPr/>
        </p:nvSpPr>
        <p:spPr>
          <a:xfrm>
            <a:off x="1741715" y="430601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C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325447" y="326566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E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919019" y="3020714"/>
            <a:ext cx="487680" cy="487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1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597857" y="3016572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2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756138" y="4246645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5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595082" y="4860818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6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37028" y="539844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7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609695" y="5615949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8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292290" y="5478645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A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830374" y="4999548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B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22298" y="3655112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D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600510" y="3701362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4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919019" y="5672144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9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6376069" y="1362872"/>
            <a:ext cx="5166574" cy="3594437"/>
          </a:xfrm>
          <a:prstGeom prst="wedgeRoundRectCallout">
            <a:avLst>
              <a:gd name="adj1" fmla="val -61066"/>
              <a:gd name="adj2" fmla="val 3401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设有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n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个人围成一个圆圈，并依次编号为１ ，２ ，⋯ ，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n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．要求从编号为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1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的那个人开始从１ 报数，顺序报数到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m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的人出列，然后从出列的下一个人重新开始从１ 报数，顺序报数到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m 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的人又出列，此过程重复直到所有的人都出列为止</a:t>
            </a:r>
            <a:r>
              <a:rPr lang="en-US" altLang="zh-CN" sz="2400" b="1" dirty="0">
                <a:latin typeface="STFangsong" charset="-122"/>
                <a:ea typeface="STFangsong" charset="-122"/>
                <a:cs typeface="STFangsong" charset="-122"/>
              </a:rPr>
              <a:t>,</a:t>
            </a:r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求最后一人的编号</a:t>
            </a:r>
          </a:p>
        </p:txBody>
      </p:sp>
      <p:sp>
        <p:nvSpPr>
          <p:cNvPr id="21" name="椭圆 20"/>
          <p:cNvSpPr/>
          <p:nvPr/>
        </p:nvSpPr>
        <p:spPr>
          <a:xfrm>
            <a:off x="4173083" y="319622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3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669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47346" y="1864684"/>
            <a:ext cx="923676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sz="3200" dirty="0">
                <a:solidFill>
                  <a:srgbClr val="0000FF"/>
                </a:solidFill>
                <a:latin typeface="Menlo-Regular" charset="0"/>
              </a:rPr>
              <a:t>for</a:t>
            </a:r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(</a:t>
            </a:r>
            <a:r>
              <a:rPr lang="mr-IN" altLang="zh-CN" sz="3200" dirty="0">
                <a:solidFill>
                  <a:srgbClr val="0000FF"/>
                </a:solidFill>
                <a:latin typeface="Menlo-Regular" charset="0"/>
              </a:rPr>
              <a:t>int</a:t>
            </a:r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 i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=</a:t>
            </a:r>
            <a:r>
              <a:rPr lang="en-US" altLang="zh-CN" sz="3200" dirty="0">
                <a:solidFill>
                  <a:srgbClr val="FB000E"/>
                </a:solidFill>
                <a:latin typeface="Menlo-Regular" charset="0"/>
              </a:rPr>
              <a:t>1%m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;</a:t>
            </a:r>
            <a:r>
              <a:rPr lang="zh-CN" altLang="en-US" sz="3200" dirty="0">
                <a:solidFill>
                  <a:srgbClr val="4B4B4B"/>
                </a:solidFill>
                <a:latin typeface="Menlo-Regular" charset="0"/>
              </a:rPr>
              <a:t> </a:t>
            </a:r>
            <a:r>
              <a:rPr lang="mr-IN" altLang="zh-CN" sz="3200" dirty="0" err="1">
                <a:solidFill>
                  <a:srgbClr val="4B4B4B"/>
                </a:solidFill>
                <a:latin typeface="Menlo-Regular" charset="0"/>
              </a:rPr>
              <a:t>q.</a:t>
            </a:r>
            <a:r>
              <a:rPr lang="mr-IN" altLang="zh-CN" sz="3200" dirty="0" err="1">
                <a:solidFill>
                  <a:srgbClr val="27B203"/>
                </a:solidFill>
                <a:latin typeface="Menlo-Regular" charset="0"/>
              </a:rPr>
              <a:t>size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()!=</a:t>
            </a:r>
            <a:r>
              <a:rPr lang="en-US" altLang="zh-CN" sz="3200" dirty="0">
                <a:solidFill>
                  <a:srgbClr val="FB000E"/>
                </a:solidFill>
                <a:latin typeface="Menlo-Regular" charset="0"/>
              </a:rPr>
              <a:t>1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;</a:t>
            </a:r>
            <a:r>
              <a:rPr lang="zh-CN" altLang="en-US" sz="3200" dirty="0">
                <a:solidFill>
                  <a:srgbClr val="4B4B4B"/>
                </a:solidFill>
                <a:latin typeface="Menlo-Regular" charset="0"/>
              </a:rPr>
              <a:t> </a:t>
            </a:r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i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=(</a:t>
            </a:r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i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+</a:t>
            </a:r>
            <a:r>
              <a:rPr lang="en-US" altLang="zh-CN" sz="3200" dirty="0">
                <a:solidFill>
                  <a:srgbClr val="FB000E"/>
                </a:solidFill>
                <a:latin typeface="Menlo-Regular" charset="0"/>
              </a:rPr>
              <a:t>1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)%m</a:t>
            </a:r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)</a:t>
            </a:r>
            <a:endParaRPr lang="mr-IN" altLang="zh-CN" sz="2800" dirty="0">
              <a:solidFill>
                <a:prstClr val="black"/>
              </a:solidFill>
              <a:latin typeface="Helvetica" charset="0"/>
            </a:endParaRPr>
          </a:p>
          <a:p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{</a:t>
            </a:r>
            <a:endParaRPr lang="mr-IN" altLang="zh-CN" sz="2800" dirty="0">
              <a:solidFill>
                <a:prstClr val="black"/>
              </a:solidFill>
              <a:latin typeface="Helvetica" charset="0"/>
            </a:endParaRPr>
          </a:p>
          <a:p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   </a:t>
            </a:r>
            <a:r>
              <a:rPr lang="mr-IN" altLang="zh-CN" sz="3200" dirty="0">
                <a:solidFill>
                  <a:srgbClr val="0000FF"/>
                </a:solidFill>
                <a:latin typeface="Menlo-Regular" charset="0"/>
              </a:rPr>
              <a:t>if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</a:t>
            </a:r>
            <a:r>
              <a:rPr lang="en-US" altLang="zh-CN" sz="3200" dirty="0" err="1">
                <a:solidFill>
                  <a:srgbClr val="4B4B4B"/>
                </a:solidFill>
                <a:latin typeface="Menlo-Regular" charset="0"/>
              </a:rPr>
              <a:t>i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!=</a:t>
            </a:r>
            <a:r>
              <a:rPr lang="en-US" altLang="zh-CN" sz="3200" dirty="0">
                <a:solidFill>
                  <a:srgbClr val="FB000E"/>
                </a:solidFill>
                <a:latin typeface="Menlo-Regular" charset="0"/>
              </a:rPr>
              <a:t>0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)</a:t>
            </a:r>
            <a:r>
              <a:rPr lang="zh-CN" altLang="en-US" sz="3200" dirty="0">
                <a:solidFill>
                  <a:srgbClr val="4B4B4B"/>
                </a:solidFill>
                <a:latin typeface="Menlo-Regular" charset="0"/>
              </a:rPr>
              <a:t> </a:t>
            </a:r>
            <a:r>
              <a:rPr lang="mr-IN" altLang="zh-CN" sz="3200" dirty="0" err="1">
                <a:solidFill>
                  <a:srgbClr val="4B4B4B"/>
                </a:solidFill>
                <a:latin typeface="Menlo-Regular" charset="0"/>
              </a:rPr>
              <a:t>q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.</a:t>
            </a:r>
            <a:r>
              <a:rPr lang="mr-IN" altLang="zh-CN" sz="3200" dirty="0" err="1">
                <a:solidFill>
                  <a:srgbClr val="27B203"/>
                </a:solidFill>
                <a:latin typeface="Menlo-Regular" charset="0"/>
              </a:rPr>
              <a:t>push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</a:t>
            </a:r>
            <a:r>
              <a:rPr lang="mr-IN" altLang="zh-CN" sz="3200" dirty="0" err="1">
                <a:solidFill>
                  <a:srgbClr val="4B4B4B"/>
                </a:solidFill>
                <a:latin typeface="Menlo-Regular" charset="0"/>
              </a:rPr>
              <a:t>q.</a:t>
            </a:r>
            <a:r>
              <a:rPr lang="mr-IN" altLang="zh-CN" sz="3200" dirty="0" err="1">
                <a:solidFill>
                  <a:srgbClr val="27B203"/>
                </a:solidFill>
                <a:latin typeface="Menlo-Regular" charset="0"/>
              </a:rPr>
              <a:t>front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());</a:t>
            </a:r>
            <a:endParaRPr lang="mr-IN" altLang="zh-CN" sz="28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       </a:t>
            </a:r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q.</a:t>
            </a:r>
            <a:r>
              <a:rPr lang="mr-IN" altLang="zh-CN" sz="3200" dirty="0">
                <a:solidFill>
                  <a:srgbClr val="27B203"/>
                </a:solidFill>
                <a:latin typeface="Menlo-Regular" charset="0"/>
              </a:rPr>
              <a:t>pop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();</a:t>
            </a:r>
            <a:endParaRPr lang="mr-IN" altLang="zh-CN" sz="2800" dirty="0">
              <a:solidFill>
                <a:prstClr val="black"/>
              </a:solidFill>
              <a:latin typeface="Helvetica" charset="0"/>
            </a:endParaRPr>
          </a:p>
          <a:p>
            <a:r>
              <a:rPr lang="mr-IN" altLang="zh-CN" sz="3200" dirty="0">
                <a:solidFill>
                  <a:srgbClr val="4B4B4B"/>
                </a:solidFill>
                <a:latin typeface="Menlo-Regular" charset="0"/>
              </a:rPr>
              <a:t>}</a:t>
            </a:r>
            <a:endParaRPr lang="mr-IN" altLang="zh-CN" sz="28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3200" dirty="0" err="1">
                <a:solidFill>
                  <a:srgbClr val="4B4B4B"/>
                </a:solidFill>
                <a:latin typeface="Menlo-Regular" charset="0"/>
              </a:rPr>
              <a:t>prinft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(“%d”, </a:t>
            </a:r>
            <a:r>
              <a:rPr lang="en-US" altLang="zh-CN" sz="3200" dirty="0" err="1">
                <a:solidFill>
                  <a:srgbClr val="4B4B4B"/>
                </a:solidFill>
                <a:latin typeface="Menlo-Regular" charset="0"/>
              </a:rPr>
              <a:t>q.</a:t>
            </a:r>
            <a:r>
              <a:rPr lang="en-US" altLang="zh-CN" sz="3200" dirty="0" err="1">
                <a:solidFill>
                  <a:srgbClr val="27B203"/>
                </a:solidFill>
                <a:latin typeface="Menlo-Regular" charset="0"/>
              </a:rPr>
              <a:t>front</a:t>
            </a:r>
            <a:r>
              <a:rPr lang="en-US" altLang="zh-CN" sz="3200" dirty="0">
                <a:solidFill>
                  <a:srgbClr val="4B4B4B"/>
                </a:solidFill>
                <a:latin typeface="Menlo-Regular" charset="0"/>
              </a:rPr>
              <a:t>());</a:t>
            </a:r>
            <a:endParaRPr lang="en-US" altLang="zh-CN" sz="2800" dirty="0">
              <a:solidFill>
                <a:prstClr val="black"/>
              </a:solidFill>
              <a:latin typeface="Helvetica" charset="0"/>
            </a:endParaRPr>
          </a:p>
          <a:p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1C2E728-4686-48FF-A949-2C6DE973AAEA}"/>
              </a:ext>
            </a:extLst>
          </p:cNvPr>
          <p:cNvSpPr/>
          <p:nvPr/>
        </p:nvSpPr>
        <p:spPr>
          <a:xfrm>
            <a:off x="401154" y="299508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C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E112BB1-408E-47AD-8B0A-03753E6CD0D6}"/>
              </a:ext>
            </a:extLst>
          </p:cNvPr>
          <p:cNvSpPr/>
          <p:nvPr/>
        </p:nvSpPr>
        <p:spPr>
          <a:xfrm>
            <a:off x="984886" y="195473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E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76064E7-7ECF-44B7-8A58-D9DB3B153F87}"/>
              </a:ext>
            </a:extLst>
          </p:cNvPr>
          <p:cNvSpPr/>
          <p:nvPr/>
        </p:nvSpPr>
        <p:spPr>
          <a:xfrm>
            <a:off x="1578458" y="1709784"/>
            <a:ext cx="487680" cy="487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1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C1BAE0C-30B0-4B92-A1BA-C2203A916B1C}"/>
              </a:ext>
            </a:extLst>
          </p:cNvPr>
          <p:cNvSpPr/>
          <p:nvPr/>
        </p:nvSpPr>
        <p:spPr>
          <a:xfrm>
            <a:off x="2257296" y="1705642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2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BA5BF21-2848-4FD0-8EEC-04C0813E971E}"/>
              </a:ext>
            </a:extLst>
          </p:cNvPr>
          <p:cNvSpPr/>
          <p:nvPr/>
        </p:nvSpPr>
        <p:spPr>
          <a:xfrm>
            <a:off x="3415577" y="2935715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5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5FD8513-4FAD-4EE9-AE9D-BC03A95AC521}"/>
              </a:ext>
            </a:extLst>
          </p:cNvPr>
          <p:cNvSpPr/>
          <p:nvPr/>
        </p:nvSpPr>
        <p:spPr>
          <a:xfrm>
            <a:off x="3254521" y="3549888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6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760D4F6-F08A-42CA-945C-668F900E60A1}"/>
              </a:ext>
            </a:extLst>
          </p:cNvPr>
          <p:cNvSpPr/>
          <p:nvPr/>
        </p:nvSpPr>
        <p:spPr>
          <a:xfrm>
            <a:off x="2896467" y="408751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7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B08B7F4-4162-4B20-9CCE-4E7A911AA86B}"/>
              </a:ext>
            </a:extLst>
          </p:cNvPr>
          <p:cNvSpPr/>
          <p:nvPr/>
        </p:nvSpPr>
        <p:spPr>
          <a:xfrm>
            <a:off x="2269134" y="4305019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8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DE9D7FC-2634-41ED-A38D-E3C0DC5D69AD}"/>
              </a:ext>
            </a:extLst>
          </p:cNvPr>
          <p:cNvSpPr/>
          <p:nvPr/>
        </p:nvSpPr>
        <p:spPr>
          <a:xfrm>
            <a:off x="951729" y="4167715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A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13AABE0-D912-4301-A883-84BFAE2381BF}"/>
              </a:ext>
            </a:extLst>
          </p:cNvPr>
          <p:cNvSpPr/>
          <p:nvPr/>
        </p:nvSpPr>
        <p:spPr>
          <a:xfrm>
            <a:off x="489813" y="3688618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B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76CB974-8BBC-4D37-935F-307CDDE8CFEE}"/>
              </a:ext>
            </a:extLst>
          </p:cNvPr>
          <p:cNvSpPr/>
          <p:nvPr/>
        </p:nvSpPr>
        <p:spPr>
          <a:xfrm>
            <a:off x="481737" y="2344182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D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4072089-01E9-47C4-9AE4-AE4DD0A49B71}"/>
              </a:ext>
            </a:extLst>
          </p:cNvPr>
          <p:cNvSpPr/>
          <p:nvPr/>
        </p:nvSpPr>
        <p:spPr>
          <a:xfrm>
            <a:off x="3259949" y="2390432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4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5644CEF-A286-4116-819E-BB738D081BDA}"/>
              </a:ext>
            </a:extLst>
          </p:cNvPr>
          <p:cNvSpPr/>
          <p:nvPr/>
        </p:nvSpPr>
        <p:spPr>
          <a:xfrm>
            <a:off x="1578458" y="4361214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9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A56D002-2895-4F70-B67D-0616A05FF124}"/>
              </a:ext>
            </a:extLst>
          </p:cNvPr>
          <p:cNvSpPr/>
          <p:nvPr/>
        </p:nvSpPr>
        <p:spPr>
          <a:xfrm>
            <a:off x="2832522" y="1885296"/>
            <a:ext cx="487680" cy="487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3</a:t>
            </a:r>
            <a:endParaRPr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4420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30846" y="2681333"/>
            <a:ext cx="39549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spc="600" dirty="0">
                <a:solidFill>
                  <a:srgbClr val="DC5B74"/>
                </a:solidFill>
                <a:latin typeface="STFangsong" charset="-122"/>
                <a:ea typeface="STFangsong" charset="-122"/>
                <a:cs typeface="STFangsong" charset="-122"/>
              </a:rPr>
              <a:t>链式</a:t>
            </a:r>
            <a:r>
              <a:rPr lang="zh-CN" altLang="en-US" sz="4800" spc="600" dirty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存储？</a:t>
            </a:r>
            <a:endParaRPr lang="zh-CN" altLang="en-US" sz="4800" spc="600" dirty="0">
              <a:solidFill>
                <a:srgbClr val="009BE1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686697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4305" y="640499"/>
            <a:ext cx="567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rgbClr val="DC5B74"/>
                </a:solidFill>
                <a:latin typeface="STFangsong" charset="-122"/>
                <a:ea typeface="STFangsong" charset="-122"/>
                <a:cs typeface="STFangsong" charset="-122"/>
              </a:rPr>
              <a:t>链式队列</a:t>
            </a:r>
            <a:r>
              <a:rPr lang="zh-CN" altLang="en-US" sz="3600" dirty="0">
                <a:latin typeface="STFangsong" charset="-122"/>
                <a:ea typeface="STFangsong" charset="-122"/>
                <a:cs typeface="STFangsong" charset="-122"/>
              </a:rPr>
              <a:t>结构体类型定义</a:t>
            </a:r>
            <a:endParaRPr lang="zh-CN" altLang="en-US" sz="40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42053" y="3843272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zh-CN" sz="2800" dirty="0"/>
              <a:t>//链式队列定义</a:t>
            </a:r>
            <a:br>
              <a:rPr lang="zh-CN" altLang="zh-CN" sz="2800" dirty="0"/>
            </a:br>
            <a:r>
              <a:rPr lang="zh-CN" altLang="zh-CN" sz="2800" dirty="0"/>
              <a:t>typedef struct{</a:t>
            </a:r>
            <a:br>
              <a:rPr lang="zh-CN" altLang="zh-CN" sz="2800" dirty="0"/>
            </a:br>
            <a:r>
              <a:rPr lang="zh-CN" altLang="zh-CN" sz="2800" dirty="0"/>
              <a:t>    QueuePtr   head;</a:t>
            </a:r>
            <a:br>
              <a:rPr lang="zh-CN" altLang="zh-CN" sz="2800" dirty="0"/>
            </a:br>
            <a:r>
              <a:rPr lang="zh-CN" altLang="zh-CN" sz="2800" dirty="0"/>
              <a:t>    QueuePtr   tail;</a:t>
            </a:r>
            <a:br>
              <a:rPr lang="zh-CN" altLang="zh-CN" sz="2800" dirty="0"/>
            </a:br>
            <a:r>
              <a:rPr lang="zh-CN" altLang="zh-CN" sz="2800" dirty="0"/>
              <a:t>}LinkQueue;</a:t>
            </a:r>
            <a:endParaRPr lang="en-US" altLang="zh-CN" sz="2800" dirty="0"/>
          </a:p>
        </p:txBody>
      </p:sp>
      <p:sp>
        <p:nvSpPr>
          <p:cNvPr id="8" name="矩形 7"/>
          <p:cNvSpPr/>
          <p:nvPr/>
        </p:nvSpPr>
        <p:spPr>
          <a:xfrm>
            <a:off x="6838122" y="3830161"/>
            <a:ext cx="474427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800" dirty="0"/>
              <a:t>//节点定义</a:t>
            </a:r>
            <a:br>
              <a:rPr lang="zh-CN" altLang="zh-CN" sz="2800" dirty="0"/>
            </a:br>
            <a:r>
              <a:rPr lang="zh-CN" altLang="zh-CN" sz="2800" dirty="0"/>
              <a:t>typedef struct QNode{</a:t>
            </a:r>
            <a:br>
              <a:rPr lang="zh-CN" altLang="zh-CN" sz="2800" dirty="0"/>
            </a:br>
            <a:r>
              <a:rPr lang="zh-CN" altLang="zh-CN" sz="2800" dirty="0"/>
              <a:t>    QElemType      data</a:t>
            </a:r>
            <a:r>
              <a:rPr lang="en-US" altLang="zh-CN" sz="2800" dirty="0"/>
              <a:t>;</a:t>
            </a:r>
            <a:br>
              <a:rPr lang="zh-CN" altLang="zh-CN" sz="2800" dirty="0"/>
            </a:br>
            <a:r>
              <a:rPr lang="zh-CN" altLang="zh-CN" sz="2800" dirty="0"/>
              <a:t>    struct QNode  *next;</a:t>
            </a:r>
            <a:br>
              <a:rPr lang="zh-CN" altLang="zh-CN" sz="2800" dirty="0"/>
            </a:br>
            <a:r>
              <a:rPr lang="zh-CN" altLang="zh-CN" sz="2800" dirty="0"/>
              <a:t>}QNode, *QueuePtr;</a:t>
            </a:r>
            <a:endParaRPr lang="zh-CN" altLang="en-US" sz="2800" dirty="0"/>
          </a:p>
        </p:txBody>
      </p:sp>
      <p:grpSp>
        <p:nvGrpSpPr>
          <p:cNvPr id="6" name="组合 3">
            <a:extLst>
              <a:ext uri="{FF2B5EF4-FFF2-40B4-BE49-F238E27FC236}">
                <a16:creationId xmlns:a16="http://schemas.microsoft.com/office/drawing/2014/main" id="{A9D71833-206E-44C4-AB43-23157656F70D}"/>
              </a:ext>
            </a:extLst>
          </p:cNvPr>
          <p:cNvGrpSpPr/>
          <p:nvPr/>
        </p:nvGrpSpPr>
        <p:grpSpPr>
          <a:xfrm>
            <a:off x="2236623" y="2145552"/>
            <a:ext cx="1567827" cy="962108"/>
            <a:chOff x="1137037" y="3252083"/>
            <a:chExt cx="1567827" cy="96210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6189D14-FC40-45E5-9BB4-D8007035D3B8}"/>
                </a:ext>
              </a:extLst>
            </p:cNvPr>
            <p:cNvSpPr/>
            <p:nvPr/>
          </p:nvSpPr>
          <p:spPr>
            <a:xfrm>
              <a:off x="1137037" y="3252083"/>
              <a:ext cx="1567827" cy="9621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68ABF13-F4C2-4F0A-9D93-9B8EE3F53A40}"/>
                </a:ext>
              </a:extLst>
            </p:cNvPr>
            <p:cNvSpPr txBox="1"/>
            <p:nvPr/>
          </p:nvSpPr>
          <p:spPr>
            <a:xfrm>
              <a:off x="1137037" y="3440749"/>
              <a:ext cx="460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Q</a:t>
              </a:r>
              <a:endParaRPr lang="zh-CN" altLang="en-US" sz="3200" dirty="0"/>
            </a:p>
          </p:txBody>
        </p:sp>
      </p:grp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4ECAAA9-5665-47BA-A499-040D8D0A5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962073"/>
              </p:ext>
            </p:extLst>
          </p:nvPr>
        </p:nvGraphicFramePr>
        <p:xfrm>
          <a:off x="2782792" y="2255766"/>
          <a:ext cx="953729" cy="7416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953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ea typeface="Adobe 黑体 Std R" panose="020B0400000000000000"/>
                        </a:rPr>
                        <a:t>Q.head</a:t>
                      </a:r>
                      <a:endParaRPr lang="zh-CN" altLang="en-US" b="1" dirty="0">
                        <a:ea typeface="Adobe 黑体 Std R" panose="020B04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ea typeface="Adobe 黑体 Std R" panose="020B0400000000000000"/>
                        </a:rPr>
                        <a:t>Q.tail</a:t>
                      </a:r>
                      <a:endParaRPr lang="zh-CN" altLang="en-US" b="1" dirty="0">
                        <a:ea typeface="Adobe 黑体 Std R" panose="020B04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451FEF0-4EEF-47DF-AE3A-FC708E104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937357"/>
              </p:ext>
            </p:extLst>
          </p:nvPr>
        </p:nvGraphicFramePr>
        <p:xfrm>
          <a:off x="7422731" y="2334016"/>
          <a:ext cx="2143910" cy="662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7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B7338D03-92D3-4426-A5F6-E6827535E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914948"/>
              </p:ext>
            </p:extLst>
          </p:nvPr>
        </p:nvGraphicFramePr>
        <p:xfrm>
          <a:off x="7425047" y="2334218"/>
          <a:ext cx="212894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463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882753" y="3218056"/>
            <a:ext cx="1567827" cy="962108"/>
            <a:chOff x="1137037" y="3252083"/>
            <a:chExt cx="1567827" cy="962108"/>
          </a:xfrm>
        </p:grpSpPr>
        <p:sp>
          <p:nvSpPr>
            <p:cNvPr id="3" name="矩形 2"/>
            <p:cNvSpPr/>
            <p:nvPr/>
          </p:nvSpPr>
          <p:spPr>
            <a:xfrm>
              <a:off x="1137037" y="3252083"/>
              <a:ext cx="1567827" cy="9621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37037" y="3440749"/>
              <a:ext cx="460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Q</a:t>
              </a:r>
              <a:endParaRPr lang="zh-CN" altLang="en-US" sz="3200" dirty="0"/>
            </a:p>
          </p:txBody>
        </p:sp>
      </p:grp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585196"/>
              </p:ext>
            </p:extLst>
          </p:nvPr>
        </p:nvGraphicFramePr>
        <p:xfrm>
          <a:off x="1496851" y="3338471"/>
          <a:ext cx="953729" cy="7416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953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ea typeface="Adobe 黑体 Std R" panose="020B0400000000000000"/>
                        </a:rPr>
                        <a:t>Q.head</a:t>
                      </a:r>
                      <a:endParaRPr lang="zh-CN" altLang="en-US" b="1" dirty="0">
                        <a:ea typeface="Adobe 黑体 Std R" panose="020B04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ea typeface="Adobe 黑体 Std R" panose="020B0400000000000000"/>
                        </a:rPr>
                        <a:t>Q.tail</a:t>
                      </a:r>
                      <a:endParaRPr lang="zh-CN" altLang="en-US" b="1" dirty="0">
                        <a:ea typeface="Adobe 黑体 Std R" panose="020B04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" name="曲线连接符 5"/>
          <p:cNvCxnSpPr/>
          <p:nvPr/>
        </p:nvCxnSpPr>
        <p:spPr>
          <a:xfrm rot="16200000" flipV="1">
            <a:off x="1746014" y="2776480"/>
            <a:ext cx="950905" cy="501415"/>
          </a:xfrm>
          <a:prstGeom prst="curvedConnector3">
            <a:avLst>
              <a:gd name="adj1" fmla="val 4679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968720"/>
              </p:ext>
            </p:extLst>
          </p:nvPr>
        </p:nvGraphicFramePr>
        <p:xfrm>
          <a:off x="1538444" y="2106963"/>
          <a:ext cx="2015614" cy="431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799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曲线连接符 7"/>
          <p:cNvCxnSpPr/>
          <p:nvPr/>
        </p:nvCxnSpPr>
        <p:spPr>
          <a:xfrm flipV="1">
            <a:off x="2450580" y="2623882"/>
            <a:ext cx="2248136" cy="1289252"/>
          </a:xfrm>
          <a:prstGeom prst="curvedConnector3">
            <a:avLst>
              <a:gd name="adj1" fmla="val 1001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216292"/>
              </p:ext>
            </p:extLst>
          </p:nvPr>
        </p:nvGraphicFramePr>
        <p:xfrm>
          <a:off x="4277394" y="2123998"/>
          <a:ext cx="2015614" cy="431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799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直接箭头连接符 13"/>
          <p:cNvCxnSpPr>
            <a:endCxn id="13" idx="1"/>
          </p:cNvCxnSpPr>
          <p:nvPr/>
        </p:nvCxnSpPr>
        <p:spPr>
          <a:xfrm>
            <a:off x="3284337" y="2322862"/>
            <a:ext cx="993057" cy="170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553585"/>
              </p:ext>
            </p:extLst>
          </p:nvPr>
        </p:nvGraphicFramePr>
        <p:xfrm>
          <a:off x="1538444" y="2092029"/>
          <a:ext cx="2015614" cy="431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799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305781" y="1690868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第一个节点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483734" y="1691919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第二个节点</a:t>
            </a:r>
          </a:p>
        </p:txBody>
      </p:sp>
      <p:cxnSp>
        <p:nvCxnSpPr>
          <p:cNvPr id="14" name="曲线连接符 13"/>
          <p:cNvCxnSpPr/>
          <p:nvPr/>
        </p:nvCxnSpPr>
        <p:spPr>
          <a:xfrm flipH="1" flipV="1">
            <a:off x="2203782" y="2523828"/>
            <a:ext cx="246798" cy="1185483"/>
          </a:xfrm>
          <a:prstGeom prst="curvedConnector4">
            <a:avLst>
              <a:gd name="adj1" fmla="val -348892"/>
              <a:gd name="adj2" fmla="val 6315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496725" y="3317974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ea typeface="Adobe 黑体 Std R" panose="020B0400000000000000"/>
              </a:rPr>
              <a:t>=NULL</a:t>
            </a:r>
            <a:endParaRPr lang="zh-CN" altLang="en-US" b="1" dirty="0">
              <a:ea typeface="Adobe 黑体 Std R" panose="020B040000000000000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96725" y="3709311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ea typeface="Adobe 黑体 Std R" panose="020B0400000000000000"/>
              </a:rPr>
              <a:t>=NULL</a:t>
            </a:r>
            <a:endParaRPr lang="zh-CN" altLang="en-US" b="1" dirty="0">
              <a:ea typeface="Adobe 黑体 Std R" panose="020B040000000000000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01E7B21-D558-46EA-BA4E-779B18251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45" y="3478898"/>
            <a:ext cx="5427477" cy="26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6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2479375" y="3914190"/>
            <a:ext cx="1567827" cy="962108"/>
            <a:chOff x="1137037" y="3252083"/>
            <a:chExt cx="1567827" cy="962108"/>
          </a:xfrm>
        </p:grpSpPr>
        <p:sp>
          <p:nvSpPr>
            <p:cNvPr id="3" name="矩形 2"/>
            <p:cNvSpPr/>
            <p:nvPr/>
          </p:nvSpPr>
          <p:spPr>
            <a:xfrm>
              <a:off x="1137037" y="3252083"/>
              <a:ext cx="1567827" cy="9621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37037" y="3440749"/>
              <a:ext cx="460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Q</a:t>
              </a:r>
              <a:endParaRPr lang="zh-CN" altLang="en-US" sz="3200" dirty="0"/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374249"/>
              </p:ext>
            </p:extLst>
          </p:nvPr>
        </p:nvGraphicFramePr>
        <p:xfrm>
          <a:off x="3093473" y="4034605"/>
          <a:ext cx="953729" cy="7416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953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ea typeface="Adobe 黑体 Std R" panose="020B0400000000000000"/>
                        </a:rPr>
                        <a:t>Q.head</a:t>
                      </a:r>
                      <a:endParaRPr lang="zh-CN" altLang="en-US" b="1" dirty="0">
                        <a:ea typeface="Adobe 黑体 Std R" panose="020B04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ea typeface="Adobe 黑体 Std R" panose="020B0400000000000000"/>
                        </a:rPr>
                        <a:t>Q.tail</a:t>
                      </a:r>
                      <a:endParaRPr lang="zh-CN" altLang="en-US" b="1" dirty="0">
                        <a:ea typeface="Adobe 黑体 Std R" panose="020B04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686428"/>
              </p:ext>
            </p:extLst>
          </p:nvPr>
        </p:nvGraphicFramePr>
        <p:xfrm>
          <a:off x="2060390" y="2042619"/>
          <a:ext cx="237155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Unknow</a:t>
                      </a:r>
                      <a:endParaRPr lang="en-US" altLang="zh-CN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endParaRPr lang="zh-CN" altLang="en-US" sz="3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曲线连接符 8"/>
          <p:cNvCxnSpPr/>
          <p:nvPr/>
        </p:nvCxnSpPr>
        <p:spPr>
          <a:xfrm rot="16200000" flipV="1">
            <a:off x="2569189" y="3206202"/>
            <a:ext cx="1832098" cy="1090966"/>
          </a:xfrm>
          <a:prstGeom prst="curvedConnector3">
            <a:avLst>
              <a:gd name="adj1" fmla="val 7204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9"/>
          <p:cNvCxnSpPr>
            <a:stCxn id="3" idx="0"/>
          </p:cNvCxnSpPr>
          <p:nvPr/>
        </p:nvCxnSpPr>
        <p:spPr>
          <a:xfrm rot="16200000" flipV="1">
            <a:off x="2655561" y="3119829"/>
            <a:ext cx="1198971" cy="63058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203316"/>
              </p:ext>
            </p:extLst>
          </p:nvPr>
        </p:nvGraphicFramePr>
        <p:xfrm>
          <a:off x="5281137" y="2073116"/>
          <a:ext cx="2143910" cy="662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7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" name="直接箭头连接符 29"/>
          <p:cNvCxnSpPr>
            <a:stCxn id="17" idx="3"/>
          </p:cNvCxnSpPr>
          <p:nvPr/>
        </p:nvCxnSpPr>
        <p:spPr>
          <a:xfrm flipV="1">
            <a:off x="4431321" y="2404473"/>
            <a:ext cx="84981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2"/>
          <p:cNvCxnSpPr/>
          <p:nvPr/>
        </p:nvCxnSpPr>
        <p:spPr>
          <a:xfrm rot="5400000" flipH="1" flipV="1">
            <a:off x="4028829" y="2854010"/>
            <a:ext cx="1832102" cy="179535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82687"/>
              </p:ext>
            </p:extLst>
          </p:nvPr>
        </p:nvGraphicFramePr>
        <p:xfrm>
          <a:off x="8053336" y="2081254"/>
          <a:ext cx="2170716" cy="63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24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5" name="直接箭头连接符 50"/>
          <p:cNvCxnSpPr/>
          <p:nvPr/>
        </p:nvCxnSpPr>
        <p:spPr>
          <a:xfrm flipV="1">
            <a:off x="7425047" y="2397484"/>
            <a:ext cx="628289" cy="69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64457"/>
              </p:ext>
            </p:extLst>
          </p:nvPr>
        </p:nvGraphicFramePr>
        <p:xfrm>
          <a:off x="2059767" y="2053954"/>
          <a:ext cx="2371554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Unknow</a:t>
                      </a:r>
                      <a:endParaRPr lang="en-US" altLang="zh-CN" sz="2000" dirty="0"/>
                    </a:p>
                    <a:p>
                      <a:pPr algn="ctr"/>
                      <a:r>
                        <a:rPr lang="en-US" altLang="zh-CN" sz="2000" dirty="0"/>
                        <a:t>data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NULL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2334826" y="1548938"/>
            <a:ext cx="1303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头节点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162952"/>
              </p:ext>
            </p:extLst>
          </p:nvPr>
        </p:nvGraphicFramePr>
        <p:xfrm>
          <a:off x="5283453" y="2073318"/>
          <a:ext cx="212894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9" name="曲线连接符 18"/>
          <p:cNvCxnSpPr/>
          <p:nvPr/>
        </p:nvCxnSpPr>
        <p:spPr>
          <a:xfrm flipV="1">
            <a:off x="4030718" y="2835634"/>
            <a:ext cx="4600754" cy="1832098"/>
          </a:xfrm>
          <a:prstGeom prst="curvedConnector3">
            <a:avLst>
              <a:gd name="adj1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458659" y="157491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第一个节点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778304" y="15100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第二个节点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325FED2-2008-4BB9-9AD2-809A63F2B95C}"/>
              </a:ext>
            </a:extLst>
          </p:cNvPr>
          <p:cNvSpPr/>
          <p:nvPr/>
        </p:nvSpPr>
        <p:spPr>
          <a:xfrm>
            <a:off x="513817" y="561867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STFangsong" charset="-122"/>
                <a:ea typeface="STFangsong" charset="-122"/>
                <a:cs typeface="STFangsong" charset="-122"/>
              </a:rPr>
              <a:t>·</a:t>
            </a:r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入队操作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EA84590-D58C-4495-98D1-7444E9A88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659" y="4876298"/>
            <a:ext cx="6186488" cy="146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53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9" y="17931"/>
            <a:ext cx="10495722" cy="68400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0989" y="483311"/>
            <a:ext cx="96723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spc="600" dirty="0">
                <a:solidFill>
                  <a:srgbClr val="C00000"/>
                </a:solidFill>
                <a:latin typeface="STFangsong" charset="-122"/>
                <a:ea typeface="STFangsong" charset="-122"/>
                <a:cs typeface="STFangsong" charset="-122"/>
              </a:rPr>
              <a:t>队列的基础操作</a:t>
            </a:r>
            <a:endParaRPr lang="zh-CN" altLang="en-US" sz="3200" spc="600" dirty="0">
              <a:solidFill>
                <a:srgbClr val="C00000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309988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9264" y="352168"/>
            <a:ext cx="38010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spc="600" dirty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队列</a:t>
            </a:r>
            <a:r>
              <a:rPr lang="zh-CN" altLang="en-US" sz="6000" spc="600" dirty="0">
                <a:solidFill>
                  <a:srgbClr val="C00000"/>
                </a:solidFill>
                <a:latin typeface="STFangsong" charset="-122"/>
                <a:ea typeface="STFangsong" charset="-122"/>
                <a:cs typeface="STFangsong" charset="-122"/>
              </a:rPr>
              <a:t>应用</a:t>
            </a:r>
            <a:r>
              <a:rPr lang="zh-CN" altLang="en-US" sz="4400" spc="600" dirty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？</a:t>
            </a:r>
            <a:endParaRPr lang="zh-CN" altLang="en-US" spc="600" dirty="0">
              <a:solidFill>
                <a:srgbClr val="009BE1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4757530" y="2332266"/>
            <a:ext cx="920894" cy="2870918"/>
          </a:xfrm>
          <a:prstGeom prst="leftBrace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817704" y="221311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输入输出问题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817704" y="299699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数据缓存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88991" y="376772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多进程通信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838222" y="463387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还有很多待你去发现</a:t>
            </a:r>
          </a:p>
        </p:txBody>
      </p:sp>
    </p:spTree>
    <p:extLst>
      <p:ext uri="{BB962C8B-B14F-4D97-AF65-F5344CB8AC3E}">
        <p14:creationId xmlns:p14="http://schemas.microsoft.com/office/powerpoint/2010/main" val="85233025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1361172" y="2759990"/>
            <a:ext cx="9351818" cy="0"/>
          </a:xfrm>
          <a:prstGeom prst="line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2FC80D5-8F3B-4197-9E13-44EE815F76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468"/>
          <a:stretch/>
        </p:blipFill>
        <p:spPr>
          <a:xfrm>
            <a:off x="248852" y="4265375"/>
            <a:ext cx="5362433" cy="19906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791024-B5E4-4AD3-956F-E8916F9CCA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551253"/>
            <a:ext cx="5782527" cy="15575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6DF501-D3D6-4EFD-BD1D-8C9F86106C1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7127" y="682642"/>
            <a:ext cx="755851" cy="79184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467106" y="5756987"/>
            <a:ext cx="3342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accent6">
                    <a:lumMod val="50000"/>
                  </a:schemeClr>
                </a:solidFill>
              </a:rPr>
              <a:t>主讲人：后台组</a:t>
            </a:r>
            <a:r>
              <a:rPr kumimoji="1" lang="en-US" altLang="zh-CN" sz="2400" dirty="0">
                <a:solidFill>
                  <a:schemeClr val="accent6">
                    <a:lumMod val="50000"/>
                  </a:schemeClr>
                </a:solidFill>
              </a:rPr>
              <a:t>—</a:t>
            </a:r>
            <a:r>
              <a:rPr kumimoji="1" lang="zh-CN" altLang="en-US" sz="2400" dirty="0">
                <a:solidFill>
                  <a:schemeClr val="accent6">
                    <a:lumMod val="50000"/>
                  </a:schemeClr>
                </a:solidFill>
              </a:rPr>
              <a:t>郭沛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36918" y="1668959"/>
            <a:ext cx="9351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浅谈数据结构</a:t>
            </a:r>
            <a:r>
              <a:rPr kumimoji="1" lang="en-US" altLang="zh-CN" sz="600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--</a:t>
            </a:r>
            <a:r>
              <a:rPr kumimoji="1" lang="zh-CN" altLang="en-US" sz="600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队列</a:t>
            </a:r>
          </a:p>
        </p:txBody>
      </p:sp>
    </p:spTree>
    <p:extLst>
      <p:ext uri="{BB962C8B-B14F-4D97-AF65-F5344CB8AC3E}">
        <p14:creationId xmlns:p14="http://schemas.microsoft.com/office/powerpoint/2010/main" val="174268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1"/>
          <p:cNvGrpSpPr/>
          <p:nvPr/>
        </p:nvGrpSpPr>
        <p:grpSpPr>
          <a:xfrm>
            <a:off x="3259088" y="3758631"/>
            <a:ext cx="6495143" cy="827316"/>
            <a:chOff x="1894114" y="3788226"/>
            <a:chExt cx="6495143" cy="827316"/>
          </a:xfrm>
        </p:grpSpPr>
        <p:sp>
          <p:nvSpPr>
            <p:cNvPr id="28" name="矩形 27"/>
            <p:cNvSpPr/>
            <p:nvPr/>
          </p:nvSpPr>
          <p:spPr>
            <a:xfrm>
              <a:off x="2438400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输入数据</a:t>
              </a:r>
              <a:r>
                <a:rPr lang="en-US" altLang="zh-CN" dirty="0"/>
                <a:t>N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3526971" y="3788227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4615542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输入数据</a:t>
              </a:r>
              <a:r>
                <a:rPr lang="en-US" altLang="zh-CN" dirty="0"/>
                <a:t>K+2</a:t>
              </a:r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5704113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输入数据</a:t>
              </a:r>
              <a:r>
                <a:rPr lang="en-US" altLang="zh-CN" dirty="0"/>
                <a:t>K+1</a:t>
              </a:r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92684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输入数据</a:t>
              </a:r>
              <a:r>
                <a:rPr lang="en-US" altLang="zh-CN" dirty="0"/>
                <a:t>K</a:t>
              </a:r>
              <a:endParaRPr lang="zh-CN" altLang="en-US" dirty="0"/>
            </a:p>
          </p:txBody>
        </p:sp>
        <p:cxnSp>
          <p:nvCxnSpPr>
            <p:cNvPr id="33" name="直接连接符 16"/>
            <p:cNvCxnSpPr/>
            <p:nvPr/>
          </p:nvCxnSpPr>
          <p:spPr>
            <a:xfrm>
              <a:off x="1894114" y="3788226"/>
              <a:ext cx="64951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19"/>
            <p:cNvCxnSpPr/>
            <p:nvPr/>
          </p:nvCxnSpPr>
          <p:spPr>
            <a:xfrm>
              <a:off x="1894114" y="4615541"/>
              <a:ext cx="64951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圆角矩形标注 34"/>
          <p:cNvSpPr/>
          <p:nvPr/>
        </p:nvSpPr>
        <p:spPr>
          <a:xfrm>
            <a:off x="5936974" y="2445724"/>
            <a:ext cx="4049486" cy="773672"/>
          </a:xfrm>
          <a:prstGeom prst="wedgeRoundRectCallout">
            <a:avLst>
              <a:gd name="adj1" fmla="val -41012"/>
              <a:gd name="adj2" fmla="val 888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/>
              <a:t>逻辑上：单向而有序</a:t>
            </a:r>
            <a:endParaRPr lang="en-US" altLang="zh-CN" sz="2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721763" y="36323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STFangsong" charset="-122"/>
                <a:ea typeface="STFangsong" charset="-122"/>
                <a:cs typeface="STFangsong" charset="-122"/>
              </a:rPr>
              <a:t>解决输入输出问题</a:t>
            </a:r>
          </a:p>
        </p:txBody>
      </p:sp>
      <p:grpSp>
        <p:nvGrpSpPr>
          <p:cNvPr id="37" name="组合 18"/>
          <p:cNvGrpSpPr/>
          <p:nvPr/>
        </p:nvGrpSpPr>
        <p:grpSpPr>
          <a:xfrm>
            <a:off x="1722025" y="4890745"/>
            <a:ext cx="6239692" cy="827317"/>
            <a:chOff x="1103086" y="3788226"/>
            <a:chExt cx="6239692" cy="827317"/>
          </a:xfrm>
        </p:grpSpPr>
        <p:sp>
          <p:nvSpPr>
            <p:cNvPr id="38" name="矩形 37"/>
            <p:cNvSpPr/>
            <p:nvPr/>
          </p:nvSpPr>
          <p:spPr>
            <a:xfrm>
              <a:off x="1349829" y="3788228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输出数据</a:t>
              </a:r>
              <a:r>
                <a:rPr lang="en-US" altLang="zh-CN" dirty="0"/>
                <a:t>N-1</a:t>
              </a:r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2438400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输出数据</a:t>
              </a:r>
              <a:r>
                <a:rPr lang="en-US" altLang="zh-CN" dirty="0"/>
                <a:t>N-1</a:t>
              </a:r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3526971" y="3788227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4615542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输出数据</a:t>
              </a:r>
              <a:r>
                <a:rPr lang="en-US" altLang="zh-CN" dirty="0"/>
                <a:t>K+1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5704113" y="3788226"/>
              <a:ext cx="1088571" cy="827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输出数据</a:t>
              </a:r>
              <a:r>
                <a:rPr lang="en-US" altLang="zh-CN" dirty="0"/>
                <a:t>K</a:t>
              </a:r>
              <a:endParaRPr lang="zh-CN" altLang="en-US" dirty="0"/>
            </a:p>
          </p:txBody>
        </p:sp>
        <p:cxnSp>
          <p:nvCxnSpPr>
            <p:cNvPr id="43" name="直接连接符 29"/>
            <p:cNvCxnSpPr/>
            <p:nvPr/>
          </p:nvCxnSpPr>
          <p:spPr>
            <a:xfrm>
              <a:off x="1103086" y="3788226"/>
              <a:ext cx="62396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30"/>
            <p:cNvCxnSpPr/>
            <p:nvPr/>
          </p:nvCxnSpPr>
          <p:spPr>
            <a:xfrm>
              <a:off x="1103086" y="4615541"/>
              <a:ext cx="62396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/>
          <p:cNvSpPr txBox="1"/>
          <p:nvPr/>
        </p:nvSpPr>
        <p:spPr>
          <a:xfrm>
            <a:off x="888662" y="292700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STFangsong" charset="-122"/>
                <a:ea typeface="STFangsong" charset="-122"/>
                <a:cs typeface="STFangsong" charset="-122"/>
              </a:rPr>
              <a:t>数据输入</a:t>
            </a:r>
            <a:endParaRPr lang="zh-CN" altLang="en-US" sz="20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cxnSp>
        <p:nvCxnSpPr>
          <p:cNvPr id="46" name="直接箭头连接符 34"/>
          <p:cNvCxnSpPr>
            <a:stCxn id="45" idx="3"/>
          </p:cNvCxnSpPr>
          <p:nvPr/>
        </p:nvCxnSpPr>
        <p:spPr>
          <a:xfrm>
            <a:off x="2714803" y="3219396"/>
            <a:ext cx="544285" cy="973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8716457" y="5413794"/>
            <a:ext cx="16209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STFangsong" charset="-122"/>
                <a:ea typeface="STFangsong" charset="-122"/>
                <a:cs typeface="STFangsong" charset="-122"/>
              </a:rPr>
              <a:t>数据输出</a:t>
            </a:r>
            <a:endParaRPr lang="zh-CN" altLang="en-US" sz="20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cxnSp>
        <p:nvCxnSpPr>
          <p:cNvPr id="48" name="直接箭头连接符 36"/>
          <p:cNvCxnSpPr/>
          <p:nvPr/>
        </p:nvCxnSpPr>
        <p:spPr>
          <a:xfrm>
            <a:off x="7411623" y="5304403"/>
            <a:ext cx="1304834" cy="371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55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0088" y="194541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STFangsong" charset="-122"/>
                <a:ea typeface="STFangsong" charset="-122"/>
                <a:cs typeface="STFangsong" charset="-122"/>
              </a:rPr>
              <a:t>·</a:t>
            </a:r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数据缓存</a:t>
            </a:r>
            <a:endParaRPr lang="en-US" altLang="zh-CN" sz="40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50" y="2663076"/>
            <a:ext cx="2544315" cy="31967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928" r="18897"/>
          <a:stretch/>
        </p:blipFill>
        <p:spPr>
          <a:xfrm>
            <a:off x="4091175" y="5522651"/>
            <a:ext cx="1038334" cy="9790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56" y="1811555"/>
            <a:ext cx="1026645" cy="9963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41094" y="5505837"/>
            <a:ext cx="56509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STFangsong" charset="-122"/>
                <a:ea typeface="STFangsong" charset="-122"/>
                <a:cs typeface="STFangsong" charset="-122"/>
              </a:rPr>
              <a:t>·</a:t>
            </a:r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广度优先搜索（</a:t>
            </a:r>
            <a:r>
              <a:rPr lang="en-US" altLang="zh-CN" sz="4000" dirty="0" err="1">
                <a:latin typeface="STFangsong" charset="-122"/>
                <a:ea typeface="STFangsong" charset="-122"/>
                <a:cs typeface="STFangsong" charset="-122"/>
              </a:rPr>
              <a:t>BFS</a:t>
            </a:r>
            <a:r>
              <a:rPr lang="zh-CN" altLang="en-US" sz="4000" dirty="0">
                <a:latin typeface="STFangsong" charset="-122"/>
                <a:ea typeface="STFangsong" charset="-122"/>
                <a:cs typeface="STFangsong" charset="-122"/>
              </a:rPr>
              <a:t>）</a:t>
            </a:r>
            <a:endParaRPr lang="en-US" altLang="zh-CN" sz="40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4825058" y="1573838"/>
            <a:ext cx="3975050" cy="735867"/>
            <a:chOff x="3955650" y="5551630"/>
            <a:chExt cx="4566526" cy="845362"/>
          </a:xfrm>
        </p:grpSpPr>
        <p:sp>
          <p:nvSpPr>
            <p:cNvPr id="8" name="矩形 7"/>
            <p:cNvSpPr/>
            <p:nvPr/>
          </p:nvSpPr>
          <p:spPr>
            <a:xfrm>
              <a:off x="4063557" y="6290038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5400000">
              <a:off x="4328421" y="5913498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073293" y="5554567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5400000">
              <a:off x="3594816" y="5914764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808298" y="6290039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545674" y="6290039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290704" y="6290039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025013" y="6289005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772375" y="6294230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5400000">
              <a:off x="6548528" y="5913497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5817216" y="5913498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5400000">
              <a:off x="5080930" y="5913498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807724" y="5552663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560234" y="5552772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284136" y="5552663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016583" y="5551794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769919" y="5552663"/>
              <a:ext cx="634614" cy="102762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 rot="5400000">
              <a:off x="7291442" y="5912860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rot="5400000">
              <a:off x="8042872" y="5912464"/>
              <a:ext cx="840137" cy="118470"/>
            </a:xfrm>
            <a:prstGeom prst="rect">
              <a:avLst/>
            </a:prstGeom>
            <a:solidFill>
              <a:srgbClr val="009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6790303" y="2857429"/>
            <a:ext cx="1168593" cy="689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n-ea"/>
                <a:ea typeface="Adobe 黑体 Std R" panose="020B0400000000000000" pitchFamily="34" charset="-122"/>
              </a:rPr>
              <a:t>队头弹出</a:t>
            </a:r>
            <a:endParaRPr lang="en-US" altLang="zh-CN" dirty="0">
              <a:solidFill>
                <a:schemeClr val="bg1"/>
              </a:solidFill>
              <a:latin typeface="+mn-ea"/>
              <a:ea typeface="Adobe 黑体 Std R" panose="020B0400000000000000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+mn-ea"/>
                <a:ea typeface="Adobe 黑体 Std R" panose="020B0400000000000000" pitchFamily="34" charset="-122"/>
              </a:rPr>
              <a:t>坐标</a:t>
            </a:r>
          </a:p>
        </p:txBody>
      </p:sp>
      <p:cxnSp>
        <p:nvCxnSpPr>
          <p:cNvPr id="28" name="曲线连接符 27"/>
          <p:cNvCxnSpPr>
            <a:stCxn id="45" idx="0"/>
            <a:endCxn id="8" idx="3"/>
          </p:cNvCxnSpPr>
          <p:nvPr/>
        </p:nvCxnSpPr>
        <p:spPr>
          <a:xfrm flipH="1">
            <a:off x="7958896" y="1939498"/>
            <a:ext cx="841211" cy="1262793"/>
          </a:xfrm>
          <a:prstGeom prst="curvedConnector3">
            <a:avLst>
              <a:gd name="adj1" fmla="val -201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6790302" y="4232796"/>
            <a:ext cx="1168593" cy="689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n-ea"/>
                <a:ea typeface="Adobe 黑体 Std R" panose="020B0400000000000000" pitchFamily="34" charset="-122"/>
              </a:rPr>
              <a:t>遍历四周可走坐标</a:t>
            </a:r>
          </a:p>
        </p:txBody>
      </p:sp>
      <p:cxnSp>
        <p:nvCxnSpPr>
          <p:cNvPr id="30" name="曲线连接符 29"/>
          <p:cNvCxnSpPr>
            <a:stCxn id="8" idx="2"/>
            <a:endCxn id="51" idx="0"/>
          </p:cNvCxnSpPr>
          <p:nvPr/>
        </p:nvCxnSpPr>
        <p:spPr>
          <a:xfrm rot="5400000">
            <a:off x="7031779" y="3889974"/>
            <a:ext cx="685643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/>
          <p:cNvCxnSpPr>
            <a:stCxn id="51" idx="1"/>
            <a:endCxn id="26" idx="2"/>
          </p:cNvCxnSpPr>
          <p:nvPr/>
        </p:nvCxnSpPr>
        <p:spPr>
          <a:xfrm rot="10800000">
            <a:off x="4825058" y="1941500"/>
            <a:ext cx="1965244" cy="2636158"/>
          </a:xfrm>
          <a:prstGeom prst="curvedConnector3">
            <a:avLst>
              <a:gd name="adj1" fmla="val 12761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8319928" y="107133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队头</a:t>
            </a:r>
            <a:endParaRPr lang="en-US" altLang="zh-CN" sz="24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406565" y="108295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队尾</a:t>
            </a:r>
            <a:endParaRPr lang="en-US" altLang="zh-CN" sz="24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00142" y="2807856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811777" y="2807856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811777" y="3160124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7" name="组合 4"/>
          <p:cNvGrpSpPr/>
          <p:nvPr/>
        </p:nvGrpSpPr>
        <p:grpSpPr>
          <a:xfrm>
            <a:off x="2018668" y="3067293"/>
            <a:ext cx="485261" cy="369332"/>
            <a:chOff x="4327630" y="4048130"/>
            <a:chExt cx="485261" cy="369332"/>
          </a:xfrm>
        </p:grpSpPr>
        <p:sp>
          <p:nvSpPr>
            <p:cNvPr id="38" name="矩形 37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53"/>
          <p:cNvGrpSpPr/>
          <p:nvPr/>
        </p:nvGrpSpPr>
        <p:grpSpPr>
          <a:xfrm>
            <a:off x="1705449" y="3471510"/>
            <a:ext cx="479555" cy="369332"/>
            <a:chOff x="4327630" y="4048130"/>
            <a:chExt cx="479555" cy="369332"/>
          </a:xfrm>
        </p:grpSpPr>
        <p:sp>
          <p:nvSpPr>
            <p:cNvPr id="41" name="矩形 40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/>
                <p:cNvSpPr txBox="1"/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文本框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组合 56"/>
          <p:cNvGrpSpPr/>
          <p:nvPr/>
        </p:nvGrpSpPr>
        <p:grpSpPr>
          <a:xfrm>
            <a:off x="2330665" y="3067293"/>
            <a:ext cx="485261" cy="369332"/>
            <a:chOff x="4327630" y="4048130"/>
            <a:chExt cx="485261" cy="369332"/>
          </a:xfrm>
        </p:grpSpPr>
        <p:sp>
          <p:nvSpPr>
            <p:cNvPr id="44" name="矩形 43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/>
                <p:cNvSpPr txBox="1"/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文本框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60"/>
          <p:cNvGrpSpPr/>
          <p:nvPr/>
        </p:nvGrpSpPr>
        <p:grpSpPr>
          <a:xfrm>
            <a:off x="1705449" y="3858011"/>
            <a:ext cx="479555" cy="369332"/>
            <a:chOff x="4327630" y="4048130"/>
            <a:chExt cx="479555" cy="369332"/>
          </a:xfrm>
        </p:grpSpPr>
        <p:sp>
          <p:nvSpPr>
            <p:cNvPr id="47" name="矩形 46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/>
                <p:cNvSpPr txBox="1"/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矩形 48"/>
          <p:cNvSpPr/>
          <p:nvPr/>
        </p:nvSpPr>
        <p:spPr>
          <a:xfrm>
            <a:off x="8285191" y="1788069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8287827" y="1788333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51" name="组合 67"/>
          <p:cNvGrpSpPr/>
          <p:nvPr/>
        </p:nvGrpSpPr>
        <p:grpSpPr>
          <a:xfrm>
            <a:off x="8181779" y="1694465"/>
            <a:ext cx="485261" cy="369332"/>
            <a:chOff x="4327630" y="4048130"/>
            <a:chExt cx="485261" cy="369332"/>
          </a:xfrm>
        </p:grpSpPr>
        <p:sp>
          <p:nvSpPr>
            <p:cNvPr id="52" name="矩形 51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/>
                <p:cNvSpPr txBox="1"/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矩形 53"/>
          <p:cNvSpPr/>
          <p:nvPr/>
        </p:nvSpPr>
        <p:spPr>
          <a:xfrm>
            <a:off x="8285191" y="1760131"/>
            <a:ext cx="272607" cy="24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55" name="组合 70"/>
          <p:cNvGrpSpPr/>
          <p:nvPr/>
        </p:nvGrpSpPr>
        <p:grpSpPr>
          <a:xfrm>
            <a:off x="7527553" y="1688218"/>
            <a:ext cx="479555" cy="369332"/>
            <a:chOff x="4327630" y="4048130"/>
            <a:chExt cx="479555" cy="369332"/>
          </a:xfrm>
        </p:grpSpPr>
        <p:sp>
          <p:nvSpPr>
            <p:cNvPr id="56" name="矩形 55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/>
                <p:cNvSpPr txBox="1"/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5" name="文本框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组合 75"/>
          <p:cNvGrpSpPr/>
          <p:nvPr/>
        </p:nvGrpSpPr>
        <p:grpSpPr>
          <a:xfrm>
            <a:off x="7530441" y="1689132"/>
            <a:ext cx="485261" cy="369332"/>
            <a:chOff x="4327630" y="4048130"/>
            <a:chExt cx="485261" cy="369332"/>
          </a:xfrm>
        </p:grpSpPr>
        <p:sp>
          <p:nvSpPr>
            <p:cNvPr id="59" name="矩形 58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/>
                <p:cNvSpPr txBox="1"/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8" name="文本框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85261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组合 78"/>
          <p:cNvGrpSpPr/>
          <p:nvPr/>
        </p:nvGrpSpPr>
        <p:grpSpPr>
          <a:xfrm>
            <a:off x="7527553" y="1694465"/>
            <a:ext cx="479555" cy="369332"/>
            <a:chOff x="4327630" y="4048130"/>
            <a:chExt cx="479555" cy="369332"/>
          </a:xfrm>
        </p:grpSpPr>
        <p:sp>
          <p:nvSpPr>
            <p:cNvPr id="62" name="矩形 61"/>
            <p:cNvSpPr/>
            <p:nvPr/>
          </p:nvSpPr>
          <p:spPr>
            <a:xfrm>
              <a:off x="4433958" y="4139479"/>
              <a:ext cx="272607" cy="2438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/>
                <p:cNvSpPr txBox="1"/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文本框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630" y="4048130"/>
                  <a:ext cx="479555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12198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09 -0.00023 0.004 -0.0007 0.00608 -0.0007 C 0.00816 -0.0007 0.01598 -0.00023 0.01927 0.00092 C 0.02066 0.00139 0.02205 0.00231 0.02327 0.00277 C 0.02431 0.00301 0.02518 0.00324 0.02605 0.0037 C 0.02743 0.00416 0.02865 0.00509 0.03004 0.00532 C 0.03473 0.00671 0.0323 0.00578 0.03733 0.0081 L 0.03941 0.00902 C 0.03993 0.00926 0.04063 0.00949 0.04132 0.00995 L 0.04393 0.01157 C 0.04445 0.0125 0.04497 0.01342 0.04532 0.01435 C 0.04584 0.01597 0.04618 0.01782 0.04671 0.01967 C 0.04757 0.02338 0.04723 0.02129 0.04809 0.02592 C 0.04775 0.03264 0.04775 0.03958 0.0474 0.04629 C 0.04723 0.04815 0.04636 0.05069 0.04601 0.05254 C 0.04584 0.0537 0.04566 0.05486 0.04532 0.05602 C 0.04497 0.05787 0.04427 0.05949 0.04393 0.06134 C 0.04289 0.06736 0.04323 0.06759 0.04132 0.07199 C 0.04098 0.07291 0.04046 0.07384 0.03993 0.07477 C 0.03716 0.0824 0.04393 0.0699 0.03664 0.08449 C 0.03334 0.0912 0.03768 0.0831 0.03334 0.08981 C 0.03282 0.09074 0.03264 0.0919 0.03195 0.09259 C 0.03073 0.09398 0.02934 0.0949 0.02796 0.09606 C 0.02743 0.09676 0.02674 0.09768 0.02605 0.09791 L 0.02327 0.09884 C 0.02014 0.10162 0.02257 0.09977 0.01806 0.10139 C 0.01737 0.10162 0.01667 0.10208 0.01598 0.10231 C 0.01129 0.10416 0.01546 0.10231 0.01007 0.10416 C 0.00539 0.10555 0.01042 0.10578 0.00139 0.10671 L -0.01388 0.10856 C -0.01527 0.10879 -0.01666 0.10926 -0.01805 0.10949 C -0.02135 0.10972 -0.02465 0.10995 -0.02795 0.11041 C -0.02968 0.11041 -0.03159 0.11088 -0.03333 0.11111 C -0.03524 0.11157 -0.03732 0.1118 -0.03923 0.11203 C -0.04045 0.11227 -0.04149 0.11273 -0.0427 0.11296 C -0.04461 0.11342 -0.0467 0.11365 -0.04861 0.11389 C -0.05191 0.11527 -0.05104 0.11504 -0.0559 0.11643 C -0.05711 0.1169 -0.05816 0.11713 -0.05937 0.11736 C -0.05989 0.11759 -0.06059 0.11805 -0.06128 0.11828 C -0.06475 0.11921 -0.06979 0.11944 -0.07326 0.12014 C -0.07604 0.1206 -0.07864 0.12152 -0.08125 0.12176 C -0.0842 0.12222 -0.08836 0.12268 -0.09132 0.12361 C -0.09201 0.12384 -0.09253 0.1243 -0.09323 0.12453 C -0.09774 0.12546 -0.10086 0.12523 -0.1052 0.12639 C -0.10711 0.12685 -0.10885 0.12754 -0.11059 0.12801 C -0.11232 0.12847 -0.11423 0.1287 -0.11597 0.12893 C -0.12066 0.12986 -0.11875 0.13078 -0.12118 0.12893 " pathEditMode="relative" ptsTypes="AAAAAAAAAAAAAAAAAAAAAAAAAAAAAAAAAAAAAAAAAAAAAAAA">
                                      <p:cBhvr>
                                        <p:cTn id="5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18 0.12893 L -0.12118 0.12917 C -0.12153 0.15255 -0.12153 0.17616 -0.12187 0.2 C -0.12205 0.20139 -0.12222 0.20278 -0.12257 0.2044 C -0.12291 0.20625 -0.12344 0.20787 -0.12396 0.20972 C -0.12534 0.24977 -0.125 0.23287 -0.12396 0.30116 C -0.12396 0.30417 -0.12326 0.31018 -0.12326 0.31042 " pathEditMode="relative" rAng="0" ptsTypes="AAAAAAA">
                                      <p:cBhvr>
                                        <p:cTn id="6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962 0.00115 0.0092 -0.00162 0.01806 0.00254 L 0.02413 0.00532 L 0.02604 0.00602 C 0.02691 0.00694 0.02778 0.00787 0.02882 0.00879 C 0.03021 0.00995 0.03212 0.01064 0.03334 0.01227 C 0.0342 0.01342 0.03472 0.01458 0.03542 0.01597 C 0.03698 0.02592 0.03472 0.01504 0.03802 0.02384 C 0.03854 0.025 0.03854 0.02615 0.03872 0.02731 C 0.03889 0.02824 0.03906 0.02916 0.03941 0.03009 C 0.04184 0.03773 0.03976 0.03009 0.04149 0.03634 C 0.04097 0.04166 0.04063 0.05115 0.03941 0.05764 C 0.03924 0.05856 0.03906 0.05949 0.03872 0.06018 C 0.03837 0.06134 0.03785 0.06203 0.03733 0.06296 C 0.03559 0.06759 0.03854 0.06412 0.03403 0.06921 C 0.03351 0.0699 0.03264 0.07037 0.03212 0.07083 C 0.03143 0.07176 0.0309 0.07291 0.03004 0.07361 C 0.02778 0.07592 0.02518 0.07754 0.02274 0.07986 C 0.02188 0.08078 0.02101 0.08194 0.02014 0.0824 C 0.01875 0.08333 0.01615 0.08426 0.01615 0.08426 C 0.01511 0.08518 0.01441 0.08634 0.01337 0.08703 C 0.01233 0.0875 0.01111 0.0875 0.01007 0.08773 C 0.00851 0.08842 0.00695 0.08889 0.00538 0.08958 C 0.00469 0.08981 0.00399 0.09027 0.00347 0.09051 C 0.00226 0.09097 0.00122 0.09097 0 0.09143 C -0.00069 0.09166 -0.00139 0.09189 -0.00191 0.09236 C -0.00382 0.09352 -0.00382 0.09467 -0.0059 0.0949 C -0.01458 0.09606 -0.03194 0.09768 -0.03194 0.09768 C -0.03333 0.09791 -0.03455 0.09814 -0.03594 0.09838 C -0.04357 0.1 -0.03923 0.09884 -0.04722 0.10023 C -0.05035 0.10069 -0.05347 0.10162 -0.0566 0.10208 C -0.0618 0.10277 -0.07187 0.1037 -0.07187 0.1037 C -0.07396 0.10439 -0.07587 0.10509 -0.07795 0.10555 C -0.07969 0.10602 -0.0816 0.10602 -0.08333 0.10648 C -0.08403 0.10671 -0.08455 0.10717 -0.08524 0.1074 C -0.0901 0.10856 -0.09618 0.10995 -0.10121 0.11088 L -0.11198 0.11273 C -0.11371 0.11296 -0.11562 0.11296 -0.11736 0.11365 C -0.11892 0.11412 -0.12465 0.11597 -0.12656 0.11713 C -0.1276 0.11782 -0.1283 0.11852 -0.12934 0.11898 C -0.13142 0.11967 -0.13368 0.12014 -0.13594 0.1206 C -0.13767 0.12106 -0.13958 0.12129 -0.14132 0.12152 C -0.14392 0.12222 -0.14479 0.12338 -0.14323 0.12152 " pathEditMode="relative" ptsTypes="AAAAAAAAAAAAAAAAAAAAAAAAAAAAAAAAAAAAAAAAAAAA">
                                      <p:cBhvr>
                                        <p:cTn id="7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35 0.12894 L -0.12135 0.12894 C -0.12031 0.15741 -0.12187 0.1345 -0.11944 0.15278 C -0.11875 0.15857 -0.11788 0.17431 -0.11753 0.17686 C -0.1158 0.18542 -0.11649 0.18149 -0.11545 0.18843 C -0.11424 0.20811 -0.1158 0.18982 -0.11285 0.21066 C -0.1125 0.21297 -0.11233 0.21528 -0.11215 0.21783 C -0.11181 0.22223 -0.11215 0.22663 -0.11146 0.23103 C -0.11059 0.23635 -0.10885 0.24121 -0.10747 0.24607 C -0.10729 0.24885 -0.10712 0.2514 -0.10677 0.25417 C -0.10642 0.25834 -0.10556 0.26251 -0.10556 0.26667 C -0.10521 0.27755 -0.10608 0.28797 -0.10747 0.29862 C -0.10799 0.30163 -0.10833 0.30464 -0.10885 0.30741 C -0.1092 0.31019 -0.10955 0.31575 -0.11076 0.31806 C -0.11128 0.31899 -0.11146 0.32015 -0.11215 0.32084 C -0.11267 0.3213 -0.11667 0.32246 -0.11684 0.32269 C -0.11753 0.32292 -0.11806 0.32362 -0.11875 0.32362 C -0.1191 0.32362 -0.1184 0.32292 -0.11806 0.32269 " pathEditMode="relative" ptsTypes="AAAAAAAAAAAAAAAAAA">
                                      <p:cBhvr>
                                        <p:cTn id="7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78 0.00232 0.00555 0.0044 0.00799 0.00695 C 0.0099 0.00903 0.01024 0.01158 0.01146 0.01412 C 0.01198 0.01528 0.01285 0.01644 0.01337 0.0176 C 0.01424 0.01968 0.01458 0.02199 0.01545 0.02385 C 0.0158 0.02477 0.01632 0.0257 0.01667 0.02662 C 0.01701 0.02732 0.01701 0.02848 0.01736 0.02917 C 0.01805 0.03079 0.0191 0.03218 0.01996 0.0338 C 0.02031 0.03496 0.02031 0.03611 0.02066 0.03727 C 0.02118 0.03889 0.0224 0.04005 0.02274 0.04167 C 0.02344 0.04514 0.02413 0.05232 0.02413 0.05232 C 0.02361 0.05834 0.02344 0.06435 0.02274 0.07014 C 0.0224 0.07269 0.02031 0.07709 0.01944 0.07917 C 0.01753 0.0831 0.0151 0.0882 0.01198 0.09074 C 0.01094 0.09144 0.00972 0.09236 0.00868 0.09329 C -0.00729 0.10857 0.00868 0.09468 0 0.10139 C -0.0007 0.10185 -0.00122 0.10278 -0.00191 0.10301 C -0.0033 0.10394 -0.00764 0.10463 -0.00868 0.10486 C -0.01129 0.10672 -0.01215 0.10741 -0.01528 0.10857 C -0.01684 0.10903 -0.0184 0.10903 -0.01997 0.10926 C -0.02101 0.10996 -0.02205 0.11065 -0.02326 0.11111 C -0.02552 0.11181 -0.02986 0.11297 -0.02986 0.11297 C -0.0309 0.11343 -0.0316 0.11435 -0.03264 0.11459 C -0.03368 0.11505 -0.0349 0.11551 -0.03594 0.11551 C -0.04306 0.11667 -0.05017 0.11713 -0.05729 0.11829 C -0.05868 0.11852 -0.0599 0.11898 -0.06129 0.11922 C -0.06528 0.11968 -0.06927 0.11968 -0.07326 0.12014 L -0.13316 0.11922 " pathEditMode="relative" ptsTypes="AAAAAAAAAAAAAAAAAAAAAAAAAAAAA">
                                      <p:cBhvr>
                                        <p:cTn id="9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18 0.1331 L -0.12118 0.1331 C -0.12101 0.13565 -0.12049 0.13819 -0.12049 0.14097 C -0.12049 0.1419 -0.12118 0.14282 -0.12118 0.14375 C -0.12153 0.14537 -0.12171 0.14722 -0.12188 0.14907 L -0.12118 0.33842 " pathEditMode="relative" ptsTypes="AAAAAA">
                                      <p:cBhvr>
                                        <p:cTn id="9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7 L 2.77778E-7 -7.40741E-7 C 0.00886 -0.00602 0.00504 -0.00439 0.01129 -0.00602 C 0.02153 -0.00555 0.03177 -0.00555 0.04202 -0.00439 C 0.04289 -0.00416 0.04375 -0.00301 0.04462 -0.00254 C 0.04584 -0.00185 0.04723 -0.00139 0.04862 -0.00069 C 0.05226 0.00278 0.05382 0.00417 0.0573 0.00996 C 0.05816 0.01135 0.05903 0.01273 0.0599 0.01436 C 0.06042 0.01528 0.06077 0.01621 0.06129 0.0169 C 0.06181 0.01783 0.06268 0.01806 0.0632 0.01875 C 0.06372 0.01968 0.06424 0.02037 0.06459 0.02153 C 0.06493 0.02223 0.06493 0.02338 0.06528 0.02408 C 0.0658 0.02547 0.06667 0.02639 0.06719 0.02755 C 0.06875 0.0338 0.06684 0.02616 0.06927 0.03473 C 0.06945 0.03565 0.06962 0.03658 0.06997 0.0375 C 0.07032 0.03866 0.07084 0.03982 0.07136 0.04098 C 0.07101 0.04792 0.07153 0.05463 0.07066 0.06135 C 0.07032 0.0632 0.06875 0.06436 0.06789 0.06598 C 0.0665 0.06875 0.06563 0.07292 0.06389 0.0757 C 0.06337 0.07639 0.06268 0.07686 0.06198 0.07755 C 0.05938 0.08264 0.06216 0.07778 0.05799 0.08287 C 0.05573 0.08542 0.05382 0.08889 0.05122 0.09074 C 0.05018 0.09167 0.04896 0.0919 0.04792 0.0926 C 0.04653 0.09329 0.04532 0.09445 0.04393 0.09514 C 0.04306 0.09561 0.04219 0.09561 0.04132 0.09607 C 0.04028 0.09653 0.03959 0.09746 0.03855 0.09792 C 0.03681 0.09861 0.03507 0.09908 0.03334 0.09977 C 0.0323 0.1 0.03143 0.1 0.03056 0.10047 C 0.02813 0.10186 0.02709 0.10278 0.02466 0.10324 C 0.01528 0.10533 0.02257 0.10301 0.01667 0.1051 C 0.01598 0.10556 0.01528 0.10648 0.01459 0.10672 C 0.01337 0.10741 0.01198 0.10741 0.01059 0.10764 C 0.00973 0.10787 0.00886 0.10834 0.00799 0.10857 C 0.0073 0.1088 0.0066 0.10926 0.00591 0.10949 C -0.00208 0.11158 -0.00416 0.11135 -0.01267 0.11297 C -0.02152 0.11459 -0.02951 0.11621 -0.03871 0.11667 L -0.07083 0.11736 C -0.07274 0.11783 -0.07482 0.11783 -0.07673 0.11829 C -0.07743 0.11852 -0.07812 0.11898 -0.07882 0.11922 C -0.08003 0.11968 -0.08142 0.11991 -0.08281 0.12014 C -0.08836 0.1213 -0.08767 0.12084 -0.09409 0.12269 C -0.09479 0.12292 -0.09531 0.12361 -0.096 0.12361 C -0.10486 0.1257 -0.09809 0.12292 -0.10746 0.12639 C -0.10885 0.12686 -0.11007 0.12778 -0.11145 0.12824 C -0.11232 0.12848 -0.11319 0.12871 -0.11406 0.12894 C -0.11649 0.12986 -0.11562 0.13056 -0.11666 0.12894 " pathEditMode="relative" ptsTypes="AAAAAAAAAAAAAAAAAAAAAAAAAAAAAAAAAAAAAAAAAAAAAA">
                                      <p:cBhvr>
                                        <p:cTn id="11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8.14815E-6 L -1.94444E-6 -8.14815E-6 C 0.00191 0.00023 0.00382 0.00069 0.0059 0.00092 L 0.07465 0.00185 " pathEditMode="relative" ptsTypes="AAAA">
                                      <p:cBhvr>
                                        <p:cTn id="11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52 0.13356 L -0.12152 0.13356 C -0.12743 0.17338 -0.12222 0.13472 -0.12222 0.23565 C -0.12222 0.26667 -0.12257 0.29792 -0.12291 0.32893 C -0.12378 0.38704 -0.12361 0.29606 -0.12361 0.33333 " pathEditMode="relative" ptsTypes="AAAAA">
                                      <p:cBhvr>
                                        <p:cTn id="12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66 0.00185 L 0.07466 0.00185 C 0.0757 0.00161 0.07674 0.00115 0.07778 0.00115 C 0.0783 0.00115 0.07865 0.00161 0.07917 0.00185 C 0.07969 0.00208 0.08021 0.00208 0.08073 0.00208 C 0.08334 0.00347 0.08108 0.00254 0.08473 0.0037 C 0.08577 0.00393 0.08664 0.00439 0.08768 0.00462 C 0.0882 0.00486 0.08872 0.00486 0.08907 0.00509 C 0.08993 0.00532 0.0908 0.00578 0.09167 0.00624 C 0.09219 0.00648 0.09289 0.00671 0.09358 0.00694 C 0.09375 0.00717 0.0941 0.00717 0.09445 0.0074 C 0.09479 0.0074 0.09514 0.00763 0.09549 0.00763 C 0.09636 0.0081 0.09723 0.00902 0.09792 0.00948 C 0.09861 0.00995 0.09914 0.01018 0.09966 0.01064 C 0.1 0.01087 0.10035 0.01134 0.1007 0.0118 C 0.10104 0.01203 0.10157 0.01226 0.10191 0.01249 C 0.10243 0.01296 0.10295 0.01342 0.10348 0.01388 C 0.10573 0.01573 0.10382 0.01342 0.10747 0.01689 C 0.10782 0.01736 0.10816 0.01759 0.10851 0.01805 C 0.11042 0.02036 0.10886 0.01898 0.11129 0.02129 C 0.11181 0.02175 0.11233 0.02198 0.11268 0.02245 C 0.11372 0.02361 0.11511 0.02523 0.11598 0.02661 C 0.11632 0.02708 0.1165 0.02754 0.11684 0.028 C 0.11893 0.03101 0.11632 0.02638 0.1191 0.03148 C 0.11945 0.03217 0.11979 0.03286 0.12014 0.03356 C 0.12066 0.03402 0.12118 0.03425 0.12153 0.03472 C 0.12309 0.03888 0.1224 0.03726 0.12361 0.03958 C 0.12414 0.04259 0.12344 0.03958 0.125 0.04328 C 0.12552 0.04467 0.1257 0.04652 0.12604 0.04814 C 0.12604 0.04837 0.12622 0.04884 0.12639 0.04907 C 0.12691 0.05462 0.12587 0.04861 0.1283 0.05509 C 0.12848 0.05578 0.12848 0.05648 0.12848 0.0574 C 0.129 0.06087 0.12848 0.05879 0.12934 0.06203 C 0.12952 0.06365 0.12952 0.06527 0.12969 0.06689 C 0.12969 0.06805 0.13004 0.06921 0.13021 0.07013 C 0.13039 0.07198 0.13039 0.07384 0.13056 0.07569 C 0.13039 0.08286 0.13056 0.09004 0.13021 0.09722 C 0.13021 0.09884 0.12952 0.10046 0.12934 0.10208 C 0.12917 0.10323 0.12917 0.10462 0.12917 0.10578 C 0.129 0.10648 0.12882 0.10717 0.12882 0.1081 C 0.12865 0.10925 0.12865 0.11041 0.12848 0.1118 C 0.12848 0.11273 0.12813 0.11365 0.12795 0.11458 C 0.12743 0.12268 0.12795 0.1162 0.12743 0.12013 C 0.12726 0.12083 0.12726 0.12175 0.12709 0.12245 C 0.12709 0.12291 0.12674 0.12337 0.12657 0.12384 C 0.12622 0.12476 0.12587 0.12569 0.12552 0.12638 C 0.12535 0.12685 0.125 0.12731 0.125 0.12754 C 0.12483 0.128 0.12483 0.12823 0.12466 0.1287 C 0.12448 0.12939 0.12431 0.12986 0.12414 0.13055 C 0.12396 0.13101 0.12361 0.13148 0.12361 0.13194 C 0.12344 0.1324 0.12344 0.13286 0.12327 0.1331 C 0.12309 0.13356 0.12292 0.13379 0.12275 0.13425 C 0.12257 0.13472 0.12257 0.13495 0.1224 0.13541 C 0.12205 0.13611 0.12136 0.13657 0.12101 0.13726 C 0.12066 0.13796 0.12032 0.13911 0.11997 0.13981 C 0.11979 0.14027 0.11927 0.14027 0.1191 0.1405 C 0.11875 0.14097 0.11858 0.14143 0.11823 0.14212 C 0.11702 0.14421 0.11841 0.14189 0.11684 0.14536 C 0.11511 0.1493 0.11702 0.14467 0.11528 0.14791 C 0.11493 0.14837 0.11493 0.14907 0.11459 0.14953 C 0.11441 0.14976 0.11407 0.15023 0.11389 0.15046 C 0.11354 0.15092 0.11337 0.15161 0.11302 0.15208 C 0.11216 0.15323 0.11129 0.15416 0.11042 0.15532 L 0.10799 0.15879 C 0.10764 0.15902 0.10747 0.15948 0.10712 0.15972 C 0.10365 0.16296 0.10712 0.15972 0.10417 0.16273 C 0.10313 0.16388 0.10226 0.16411 0.10104 0.16504 C 0.10035 0.1655 0.09948 0.16573 0.09879 0.16643 C 0.09653 0.16851 0.10018 0.16527 0.09601 0.16874 C 0.09549 0.16921 0.09497 0.16967 0.09445 0.17013 C 0.0915 0.17245 0.09393 0.17036 0.09132 0.17198 C 0.08976 0.17314 0.09115 0.17245 0.08959 0.1743 C 0.08924 0.17476 0.08872 0.17499 0.0882 0.17546 C 0.0875 0.17569 0.08611 0.17615 0.08611 0.17615 C 0.08577 0.17638 0.08559 0.17661 0.08525 0.17685 C 0.08438 0.17731 0.08351 0.17731 0.08264 0.17754 C 0.08229 0.17777 0.08056 0.1787 0.07986 0.1787 C 0.07743 0.17893 0.075 0.17893 0.0724 0.17916 L 0.06059 0.1787 C 0.05973 0.1787 0.05903 0.17847 0.05834 0.17823 C 0.05573 0.17777 0.05313 0.17731 0.05052 0.17638 C 0.04723 0.17546 0.04879 0.17592 0.04549 0.17546 C 0.04479 0.17499 0.0441 0.17499 0.04323 0.17453 C 0.04202 0.17407 0.04098 0.17361 0.03976 0.17314 C 0.0382 0.17268 0.03334 0.17129 0.03195 0.17083 C 0.02986 0.17036 0.02778 0.17013 0.02587 0.1699 C 0.02379 0.16898 0.02674 0.17013 0.02309 0.16898 C 0.02153 0.16851 0.02014 0.16805 0.01858 0.16759 C 0.01684 0.16689 0.01511 0.16573 0.01337 0.16527 C 0.00799 0.16411 0.01042 0.16458 0.00643 0.16388 C 0.00295 0.16203 0.00243 0.16157 -0.00139 0.16018 C -0.00312 0.15948 -0.00468 0.15925 -0.00642 0.15879 C -0.00972 0.15763 -0.01354 0.15624 -0.01701 0.15532 C -0.02031 0.15462 -0.02205 0.15462 -0.02552 0.15416 C -0.02621 0.15393 -0.02708 0.1537 -0.02777 0.15347 C -0.0283 0.15347 -0.02882 0.15323 -0.02951 0.15323 C -0.02986 0.153 -0.03038 0.153 -0.0309 0.15277 C -0.03333 0.15208 -0.03264 0.15277 -0.0335 0.15161 " pathEditMode="relative" ptsTypes="AAAAAAAAAAAAAAAAAAAAAAAAAAAAAAAAAAAAAAAAAAAAAAAAAAAAAAAAAAAAAAAAAAAAAAAAAAAAAAAAAAAAAAAAAAAAAAAAAA">
                                      <p:cBhvr>
                                        <p:cTn id="13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55 0.00254 L -0.00555 0.00254 C 0.01754 0.00509 -0.00815 0.00231 0.04757 0.00463 C 0.04983 0.00463 0.05209 0.00532 0.05435 0.00532 C 0.0599 0.00555 0.06546 0.00532 0.07101 0.00532 " pathEditMode="relative" ptsTypes="AAAAA">
                                      <p:cBhvr>
                                        <p:cTn id="13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65 0.13449 L -0.04965 0.13449 C -0.04826 0.13981 -0.04566 0.14491 -0.04531 0.15069 C -0.04444 0.16227 -0.04462 0.16204 -0.04184 0.17731 C -0.04132 0.18056 -0.04062 0.1838 -0.0401 0.18704 C -0.03976 0.19028 -0.03941 0.19398 -0.03906 0.19722 C -0.03871 0.19977 -0.03837 0.20231 -0.03785 0.20463 C -0.03819 0.21944 -0.03819 0.23426 -0.03854 0.24907 C -0.03854 0.25185 -0.03993 0.25972 -0.0401 0.26181 C -0.04045 0.26343 -0.04062 0.26528 -0.0408 0.2669 C -0.04097 0.26852 -0.04114 0.26991 -0.04132 0.2713 C -0.04184 0.27731 -0.04219 0.28333 -0.04305 0.28912 L -0.0441 0.29653 C -0.04427 0.29769 -0.04462 0.29907 -0.04462 0.30023 C -0.04479 0.30255 -0.04514 0.30463 -0.04531 0.30694 C -0.04531 0.30764 -0.04531 0.30833 -0.04531 0.30926 " pathEditMode="relative" ptsTypes="AAAAAAAAAAAAAAAA">
                                      <p:cBhvr>
                                        <p:cTn id="14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 animBg="1"/>
      <p:bldP spid="29" grpId="0" animBg="1"/>
      <p:bldP spid="32" grpId="0"/>
      <p:bldP spid="33" grpId="0"/>
      <p:bldP spid="34" grpId="0" animBg="1"/>
      <p:bldP spid="35" grpId="0" animBg="1"/>
      <p:bldP spid="36" grpId="0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50" grpId="2" animBg="1"/>
      <p:bldP spid="50" grpId="3" animBg="1"/>
      <p:bldP spid="54" grpId="0" animBg="1"/>
      <p:bldP spid="54" grpId="1" animBg="1"/>
      <p:bldP spid="54" grpId="2" animBg="1"/>
      <p:bldP spid="54" grpId="3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2"/>
          <p:cNvCxnSpPr/>
          <p:nvPr/>
        </p:nvCxnSpPr>
        <p:spPr>
          <a:xfrm>
            <a:off x="1688708" y="6003406"/>
            <a:ext cx="8098971" cy="0"/>
          </a:xfrm>
          <a:prstGeom prst="line">
            <a:avLst/>
          </a:prstGeom>
          <a:ln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下箭头 4"/>
          <p:cNvSpPr/>
          <p:nvPr/>
        </p:nvSpPr>
        <p:spPr>
          <a:xfrm>
            <a:off x="2866944" y="1435521"/>
            <a:ext cx="1158240" cy="1574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进</a:t>
            </a:r>
            <a:endParaRPr lang="en-US" altLang="zh-CN" sz="2800" b="1" dirty="0"/>
          </a:p>
          <a:p>
            <a:pPr algn="ctr"/>
            <a:r>
              <a:rPr lang="zh-CN" altLang="en-US" sz="2800" b="1" dirty="0"/>
              <a:t>程</a:t>
            </a:r>
            <a:endParaRPr lang="en-US" altLang="zh-CN" sz="2800" b="1" dirty="0"/>
          </a:p>
          <a:p>
            <a:pPr algn="ctr"/>
            <a:r>
              <a:rPr lang="en-US" altLang="zh-CN" sz="2800" b="1" dirty="0"/>
              <a:t>1</a:t>
            </a:r>
            <a:endParaRPr lang="zh-CN" altLang="en-US" sz="2800" b="1" dirty="0"/>
          </a:p>
        </p:txBody>
      </p:sp>
      <p:sp>
        <p:nvSpPr>
          <p:cNvPr id="6" name="下箭头 5"/>
          <p:cNvSpPr/>
          <p:nvPr/>
        </p:nvSpPr>
        <p:spPr>
          <a:xfrm>
            <a:off x="7600537" y="3010232"/>
            <a:ext cx="1158240" cy="15849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进</a:t>
            </a:r>
            <a:endParaRPr lang="en-US" altLang="zh-CN" sz="2800" b="1" dirty="0"/>
          </a:p>
          <a:p>
            <a:pPr algn="ctr"/>
            <a:r>
              <a:rPr lang="zh-CN" altLang="en-US" sz="2800" b="1" dirty="0"/>
              <a:t>程</a:t>
            </a:r>
            <a:endParaRPr lang="en-US" altLang="zh-CN" sz="2800" b="1" dirty="0"/>
          </a:p>
          <a:p>
            <a:pPr algn="ctr"/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grpSp>
        <p:nvGrpSpPr>
          <p:cNvPr id="7" name="组合 17"/>
          <p:cNvGrpSpPr/>
          <p:nvPr/>
        </p:nvGrpSpPr>
        <p:grpSpPr>
          <a:xfrm>
            <a:off x="3813787" y="1530922"/>
            <a:ext cx="3724689" cy="472440"/>
            <a:chOff x="2784323" y="1590691"/>
            <a:chExt cx="3724689" cy="472440"/>
          </a:xfrm>
        </p:grpSpPr>
        <p:cxnSp>
          <p:nvCxnSpPr>
            <p:cNvPr id="8" name="直接箭头连接符 11"/>
            <p:cNvCxnSpPr/>
            <p:nvPr/>
          </p:nvCxnSpPr>
          <p:spPr>
            <a:xfrm>
              <a:off x="2784323" y="2047891"/>
              <a:ext cx="3724689" cy="1524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3732267" y="1590691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数据的传递</a:t>
              </a:r>
            </a:p>
          </p:txBody>
        </p:sp>
      </p:grpSp>
      <p:sp>
        <p:nvSpPr>
          <p:cNvPr id="10" name="下箭头 9"/>
          <p:cNvSpPr/>
          <p:nvPr/>
        </p:nvSpPr>
        <p:spPr>
          <a:xfrm>
            <a:off x="2880651" y="4595192"/>
            <a:ext cx="1158240" cy="1574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进</a:t>
            </a:r>
            <a:endParaRPr lang="en-US" altLang="zh-CN" sz="2800" b="1" dirty="0"/>
          </a:p>
          <a:p>
            <a:pPr algn="ctr"/>
            <a:r>
              <a:rPr lang="zh-CN" altLang="en-US" sz="2800" b="1" dirty="0"/>
              <a:t>程</a:t>
            </a:r>
            <a:endParaRPr lang="en-US" altLang="zh-CN" sz="2800" b="1" dirty="0"/>
          </a:p>
          <a:p>
            <a:pPr algn="ctr"/>
            <a:r>
              <a:rPr lang="en-US" altLang="zh-CN" sz="2800" b="1" dirty="0"/>
              <a:t>1</a:t>
            </a:r>
            <a:endParaRPr lang="zh-CN" altLang="en-US" sz="2800" b="1" dirty="0"/>
          </a:p>
        </p:txBody>
      </p:sp>
      <p:cxnSp>
        <p:nvCxnSpPr>
          <p:cNvPr id="11" name="直接连接符 5"/>
          <p:cNvCxnSpPr/>
          <p:nvPr/>
        </p:nvCxnSpPr>
        <p:spPr>
          <a:xfrm>
            <a:off x="1688708" y="3010232"/>
            <a:ext cx="80989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0"/>
          <p:cNvCxnSpPr/>
          <p:nvPr/>
        </p:nvCxnSpPr>
        <p:spPr>
          <a:xfrm>
            <a:off x="1688708" y="4595192"/>
            <a:ext cx="80989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898460" y="272531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进程切换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98460" y="430002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进程切换</a:t>
            </a:r>
          </a:p>
        </p:txBody>
      </p:sp>
      <p:sp>
        <p:nvSpPr>
          <p:cNvPr id="15" name="文本框 14"/>
          <p:cNvSpPr txBox="1"/>
          <p:nvPr/>
        </p:nvSpPr>
        <p:spPr>
          <a:xfrm rot="1551050">
            <a:off x="7953661" y="1368407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latin typeface="+mj-ea"/>
                <a:ea typeface="+mj-ea"/>
              </a:rPr>
              <a:t>?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16" name="流程图: 直接访问存储器 19"/>
          <p:cNvSpPr/>
          <p:nvPr/>
        </p:nvSpPr>
        <p:spPr>
          <a:xfrm>
            <a:off x="7600536" y="1756620"/>
            <a:ext cx="2491943" cy="5070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消息队列</a:t>
            </a:r>
          </a:p>
        </p:txBody>
      </p:sp>
      <p:grpSp>
        <p:nvGrpSpPr>
          <p:cNvPr id="17" name="组合 20"/>
          <p:cNvGrpSpPr/>
          <p:nvPr/>
        </p:nvGrpSpPr>
        <p:grpSpPr>
          <a:xfrm rot="18904965">
            <a:off x="8082975" y="2389539"/>
            <a:ext cx="1514001" cy="461666"/>
            <a:chOff x="3241522" y="1590691"/>
            <a:chExt cx="1862343" cy="461665"/>
          </a:xfrm>
        </p:grpSpPr>
        <p:cxnSp>
          <p:nvCxnSpPr>
            <p:cNvPr id="18" name="直接箭头连接符 21"/>
            <p:cNvCxnSpPr/>
            <p:nvPr/>
          </p:nvCxnSpPr>
          <p:spPr>
            <a:xfrm>
              <a:off x="3241522" y="2047891"/>
              <a:ext cx="1862343" cy="4465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3258293" y="1590691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读取数据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592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046516" y="6056414"/>
            <a:ext cx="8098971" cy="0"/>
          </a:xfrm>
          <a:prstGeom prst="line">
            <a:avLst/>
          </a:prstGeom>
          <a:ln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046516" y="6056414"/>
            <a:ext cx="8098971" cy="0"/>
          </a:xfrm>
          <a:prstGeom prst="line">
            <a:avLst/>
          </a:prstGeom>
          <a:ln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678976" y="2511566"/>
            <a:ext cx="86485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>
                <a:latin typeface="STSong" charset="-122"/>
                <a:ea typeface="STSong" charset="-122"/>
                <a:cs typeface="STSong" charset="-122"/>
              </a:rPr>
              <a:t>最刺激的环节：作业布置</a:t>
            </a:r>
            <a:endParaRPr lang="en-US" altLang="zh-CN" sz="6000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03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14806" y="592375"/>
            <a:ext cx="966840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sz="2800" dirty="0">
              <a:latin typeface="STFangsong" charset="-122"/>
              <a:ea typeface="STFangsong" charset="-122"/>
              <a:cs typeface="STFangsong" charset="-122"/>
            </a:endParaRPr>
          </a:p>
          <a:p>
            <a:pPr marL="0" lvl="2"/>
            <a:r>
              <a:rPr lang="en-US" altLang="zh-CN" sz="2800" dirty="0">
                <a:latin typeface="STFangsong" charset="-122"/>
                <a:ea typeface="STFangsong" charset="-122"/>
                <a:cs typeface="STFangsong" charset="-122"/>
              </a:rPr>
              <a:t>1</a:t>
            </a:r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、必做：实现顺序存储以及链式存储队列；</a:t>
            </a:r>
            <a:endParaRPr lang="en-US" altLang="zh-CN" sz="2800" dirty="0">
              <a:latin typeface="STFangsong" charset="-122"/>
              <a:ea typeface="STFangsong" charset="-122"/>
              <a:cs typeface="STFangsong" charset="-122"/>
            </a:endParaRPr>
          </a:p>
          <a:p>
            <a:pPr marL="0" lvl="2"/>
            <a:r>
              <a:rPr lang="en-US" altLang="zh-CN" sz="2800" dirty="0">
                <a:latin typeface="STFangsong" charset="-122"/>
                <a:ea typeface="STFangsong" charset="-122"/>
                <a:cs typeface="STFangsong" charset="-122"/>
              </a:rPr>
              <a:t>2</a:t>
            </a:r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、选做：实现泛型队列： 例如</a:t>
            </a:r>
            <a:r>
              <a:rPr lang="en-US" altLang="zh-CN" sz="2800" dirty="0">
                <a:latin typeface="STFangsong" charset="-122"/>
                <a:ea typeface="STFangsong" charset="-122"/>
                <a:cs typeface="STFangsong" charset="-122"/>
              </a:rPr>
              <a:t>Java</a:t>
            </a:r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的</a:t>
            </a:r>
            <a:r>
              <a:rPr lang="en-US" altLang="zh-CN" sz="2800" dirty="0">
                <a:latin typeface="STFangsong" charset="-122"/>
                <a:ea typeface="STFangsong" charset="-122"/>
                <a:cs typeface="STFangsong" charset="-122"/>
              </a:rPr>
              <a:t>Queue&lt; E &gt;</a:t>
            </a:r>
          </a:p>
          <a:p>
            <a:pPr marL="0" lvl="2"/>
            <a:r>
              <a:rPr lang="en-US" altLang="zh-CN" sz="2800" dirty="0">
                <a:latin typeface="STFangsong" charset="-122"/>
                <a:ea typeface="STFangsong" charset="-122"/>
                <a:cs typeface="STFangsong" charset="-122"/>
              </a:rPr>
              <a:t>      </a:t>
            </a:r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使用者能够选择不同的存储方式。</a:t>
            </a:r>
            <a:endParaRPr lang="en-US" altLang="zh-CN" sz="2800" dirty="0">
              <a:latin typeface="STFangsong" charset="-122"/>
              <a:ea typeface="STFangsong" charset="-122"/>
              <a:cs typeface="STFangsong" charset="-122"/>
            </a:endParaRPr>
          </a:p>
          <a:p>
            <a:pPr lvl="1"/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 即使存储方式、以及内部方式不同，外部接口一定要相同。</a:t>
            </a:r>
            <a:endParaRPr lang="en-US" altLang="zh-CN" sz="2800" dirty="0">
              <a:latin typeface="STFangsong" charset="-122"/>
              <a:ea typeface="STFangsong" charset="-122"/>
              <a:cs typeface="STFangsong" charset="-122"/>
            </a:endParaRPr>
          </a:p>
          <a:p>
            <a:pPr lvl="1"/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 提示：巧用</a:t>
            </a:r>
            <a:r>
              <a:rPr lang="en-US" altLang="zh-CN" sz="2800" dirty="0">
                <a:latin typeface="STFangsong" charset="-122"/>
                <a:ea typeface="STFangsong" charset="-122"/>
                <a:cs typeface="STFangsong" charset="-122"/>
              </a:rPr>
              <a:t>void</a:t>
            </a:r>
            <a:r>
              <a:rPr lang="zh-CN" altLang="en-US" sz="2800" dirty="0">
                <a:latin typeface="STFangsong" charset="-122"/>
                <a:ea typeface="STFangsong" charset="-122"/>
                <a:cs typeface="STFangsong" charset="-122"/>
              </a:rPr>
              <a:t>*</a:t>
            </a:r>
            <a:endParaRPr lang="en-US" altLang="zh-CN" sz="28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68170" y="5378715"/>
            <a:ext cx="1257300" cy="701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队列</a:t>
            </a:r>
            <a:r>
              <a:rPr lang="en-US" altLang="zh-CN" dirty="0"/>
              <a:t>ADT</a:t>
            </a:r>
          </a:p>
          <a:p>
            <a:pPr algn="ctr"/>
            <a:r>
              <a:rPr lang="en-US" altLang="zh-CN" dirty="0"/>
              <a:t>.c</a:t>
            </a:r>
            <a:r>
              <a:rPr lang="zh-CN" altLang="en-US" dirty="0"/>
              <a:t>文件</a:t>
            </a:r>
          </a:p>
        </p:txBody>
      </p:sp>
      <p:sp>
        <p:nvSpPr>
          <p:cNvPr id="7" name="矩形 6"/>
          <p:cNvSpPr/>
          <p:nvPr/>
        </p:nvSpPr>
        <p:spPr>
          <a:xfrm>
            <a:off x="8105480" y="4340262"/>
            <a:ext cx="1272540" cy="701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队列</a:t>
            </a:r>
            <a:r>
              <a:rPr lang="en-US" altLang="zh-CN" dirty="0"/>
              <a:t>ADT</a:t>
            </a:r>
          </a:p>
          <a:p>
            <a:pPr algn="ctr"/>
            <a:r>
              <a:rPr lang="en-US" altLang="zh-CN" dirty="0"/>
              <a:t>.h</a:t>
            </a:r>
            <a:r>
              <a:rPr lang="zh-CN" altLang="en-US" dirty="0"/>
              <a:t>文件</a:t>
            </a:r>
          </a:p>
        </p:txBody>
      </p:sp>
      <p:sp>
        <p:nvSpPr>
          <p:cNvPr id="8" name="矩形 7"/>
          <p:cNvSpPr/>
          <p:nvPr/>
        </p:nvSpPr>
        <p:spPr>
          <a:xfrm>
            <a:off x="9458030" y="5378715"/>
            <a:ext cx="1257300" cy="701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主函数</a:t>
            </a:r>
            <a:endParaRPr lang="en-US" altLang="zh-CN" dirty="0"/>
          </a:p>
          <a:p>
            <a:pPr algn="ctr"/>
            <a:r>
              <a:rPr lang="en-US" altLang="zh-CN" dirty="0"/>
              <a:t>.c</a:t>
            </a:r>
            <a:r>
              <a:rPr lang="zh-CN" altLang="en-US" dirty="0"/>
              <a:t>文件</a:t>
            </a:r>
          </a:p>
        </p:txBody>
      </p:sp>
      <p:cxnSp>
        <p:nvCxnSpPr>
          <p:cNvPr id="9" name="直接箭头连接符 8"/>
          <p:cNvCxnSpPr>
            <a:endCxn id="10" idx="0"/>
          </p:cNvCxnSpPr>
          <p:nvPr/>
        </p:nvCxnSpPr>
        <p:spPr>
          <a:xfrm>
            <a:off x="9378020" y="5041302"/>
            <a:ext cx="708660" cy="3374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10"/>
          <p:cNvCxnSpPr/>
          <p:nvPr/>
        </p:nvCxnSpPr>
        <p:spPr>
          <a:xfrm flipH="1">
            <a:off x="7396820" y="5041302"/>
            <a:ext cx="723900" cy="3374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5"/>
          <p:cNvCxnSpPr>
            <a:endCxn id="10" idx="1"/>
          </p:cNvCxnSpPr>
          <p:nvPr/>
        </p:nvCxnSpPr>
        <p:spPr>
          <a:xfrm>
            <a:off x="8025470" y="5729235"/>
            <a:ext cx="1432560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235377" y="5809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Adobe 黑体 Std R" panose="020B0400000000000000" pitchFamily="34" charset="-122"/>
              </a:rPr>
              <a:t>编译链接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D2F2B2-3378-40FC-8070-65E9902B6245}"/>
              </a:ext>
            </a:extLst>
          </p:cNvPr>
          <p:cNvSpPr txBox="1"/>
          <p:nvPr/>
        </p:nvSpPr>
        <p:spPr>
          <a:xfrm>
            <a:off x="482542" y="5082904"/>
            <a:ext cx="513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latin typeface="STFangsong" charset="-122"/>
                <a:ea typeface="STFangsong" charset="-122"/>
                <a:cs typeface="STFangsong" charset="-122"/>
              </a:rPr>
              <a:t>截止时间</a:t>
            </a:r>
            <a:r>
              <a:rPr lang="zh-CN" altLang="en-US" sz="3600" dirty="0">
                <a:ea typeface="Adobe 黑体 Std R" panose="020B0400000000000000" pitchFamily="34" charset="-122"/>
              </a:rPr>
              <a:t>：</a:t>
            </a:r>
            <a:r>
              <a:rPr lang="en-US" altLang="zh-CN" sz="3600" dirty="0">
                <a:solidFill>
                  <a:srgbClr val="C00000"/>
                </a:solidFill>
                <a:ea typeface="Adobe 黑体 Std R" panose="020B0400000000000000" pitchFamily="34" charset="-122"/>
              </a:rPr>
              <a:t>4</a:t>
            </a:r>
            <a:r>
              <a:rPr lang="zh-CN" altLang="en-US" sz="3600" dirty="0">
                <a:solidFill>
                  <a:srgbClr val="C00000"/>
                </a:solidFill>
                <a:ea typeface="Adobe 黑体 Std R" panose="020B0400000000000000" pitchFamily="34" charset="-122"/>
              </a:rPr>
              <a:t>月</a:t>
            </a:r>
            <a:r>
              <a:rPr lang="en-US" altLang="zh-CN" sz="3600" dirty="0">
                <a:solidFill>
                  <a:srgbClr val="C00000"/>
                </a:solidFill>
                <a:ea typeface="Adobe 黑体 Std R" panose="020B0400000000000000" pitchFamily="34" charset="-122"/>
              </a:rPr>
              <a:t>12</a:t>
            </a:r>
            <a:r>
              <a:rPr lang="zh-CN" altLang="en-US" sz="3600" dirty="0">
                <a:solidFill>
                  <a:srgbClr val="C00000"/>
                </a:solidFill>
                <a:ea typeface="Adobe 黑体 Std R" panose="020B0400000000000000" pitchFamily="34" charset="-122"/>
              </a:rPr>
              <a:t>日</a:t>
            </a:r>
            <a:r>
              <a:rPr lang="en-US" altLang="zh-CN" sz="3600" dirty="0">
                <a:solidFill>
                  <a:srgbClr val="C00000"/>
                </a:solidFill>
                <a:ea typeface="Adobe 黑体 Std R" panose="020B0400000000000000" pitchFamily="34" charset="-122"/>
              </a:rPr>
              <a:t>22:00</a:t>
            </a:r>
            <a:endParaRPr lang="zh-CN" altLang="en-US" sz="3600" dirty="0">
              <a:solidFill>
                <a:srgbClr val="C00000"/>
              </a:solidFill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0822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046516" y="6056414"/>
            <a:ext cx="8098971" cy="0"/>
          </a:xfrm>
          <a:prstGeom prst="line">
            <a:avLst/>
          </a:prstGeom>
          <a:ln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046516" y="6056414"/>
            <a:ext cx="8098971" cy="0"/>
          </a:xfrm>
          <a:prstGeom prst="line">
            <a:avLst/>
          </a:prstGeom>
          <a:ln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39" y="62668"/>
            <a:ext cx="4203323" cy="430420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77744" y="4271455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问题答疑</a:t>
            </a:r>
            <a:endParaRPr lang="en-US" altLang="zh-CN" sz="4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350951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DA2E7-1D37-41A8-ADE3-12FF5EAE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				</a:t>
            </a:r>
            <a:r>
              <a:rPr lang="zh-CN" altLang="en-US" dirty="0"/>
              <a:t>签退二维码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1D60731-A1E3-4C84-AEFD-6625C9ABA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377086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44348" y="2464903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800" dirty="0">
                <a:latin typeface="STFangsong" charset="-122"/>
                <a:ea typeface="STFangsong" charset="-122"/>
                <a:cs typeface="STFangsong" charset="-122"/>
              </a:rPr>
              <a:t>感谢</a:t>
            </a:r>
            <a:r>
              <a:rPr kumimoji="1" lang="zh-CN" altLang="en-US" sz="8800" dirty="0">
                <a:solidFill>
                  <a:srgbClr val="C00000"/>
                </a:solidFill>
                <a:latin typeface="STFangsong" charset="-122"/>
                <a:ea typeface="STFangsong" charset="-122"/>
                <a:cs typeface="STFangsong" charset="-122"/>
              </a:rPr>
              <a:t>聆听</a:t>
            </a:r>
          </a:p>
        </p:txBody>
      </p:sp>
      <p:cxnSp>
        <p:nvCxnSpPr>
          <p:cNvPr id="5" name="直接连接符 11"/>
          <p:cNvCxnSpPr/>
          <p:nvPr/>
        </p:nvCxnSpPr>
        <p:spPr>
          <a:xfrm>
            <a:off x="2046516" y="6056414"/>
            <a:ext cx="8098971" cy="0"/>
          </a:xfrm>
          <a:prstGeom prst="line">
            <a:avLst/>
          </a:prstGeom>
          <a:ln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38551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DCD60B-DF27-43E4-B271-3FF3EAEDF7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956"/>
          <a:stretch/>
        </p:blipFill>
        <p:spPr>
          <a:xfrm>
            <a:off x="0" y="4430958"/>
            <a:ext cx="4114520" cy="17710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13346" y="2518561"/>
            <a:ext cx="465881" cy="1423190"/>
          </a:xfrm>
          <a:prstGeom prst="rect">
            <a:avLst/>
          </a:prstGeom>
          <a:noFill/>
        </p:spPr>
        <p:txBody>
          <a:bodyPr vert="horz" wrap="square" lIns="68559" tIns="34280" rIns="68559" bIns="34280" rtlCol="0">
            <a:spAutoFit/>
          </a:bodyPr>
          <a:lstStyle/>
          <a:p>
            <a:pPr algn="ctr"/>
            <a:r>
              <a:rPr lang="zh-CN" altLang="en-US" sz="4399" spc="-225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目录</a:t>
            </a:r>
          </a:p>
        </p:txBody>
      </p:sp>
      <p:sp>
        <p:nvSpPr>
          <p:cNvPr id="25" name="矩形 24"/>
          <p:cNvSpPr/>
          <p:nvPr/>
        </p:nvSpPr>
        <p:spPr>
          <a:xfrm>
            <a:off x="5104427" y="1936978"/>
            <a:ext cx="811764" cy="375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 flipH="1">
            <a:off x="5267015" y="2152938"/>
            <a:ext cx="55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>
                <a:latin typeface="STSong" charset="-122"/>
                <a:ea typeface="STSong" charset="-122"/>
                <a:cs typeface="STSong" charset="-122"/>
              </a:rPr>
              <a:t>引入</a:t>
            </a:r>
            <a:endParaRPr kumimoji="1" lang="zh-CN" altLang="en-US" sz="32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04427" y="1190529"/>
            <a:ext cx="811764" cy="746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38439" y="13104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TSong" charset="-122"/>
                <a:ea typeface="STSong" charset="-122"/>
                <a:cs typeface="STSong" charset="-122"/>
              </a:rPr>
              <a:t>壹</a:t>
            </a:r>
          </a:p>
        </p:txBody>
      </p:sp>
      <p:sp>
        <p:nvSpPr>
          <p:cNvPr id="29" name="矩形 28"/>
          <p:cNvSpPr/>
          <p:nvPr/>
        </p:nvSpPr>
        <p:spPr>
          <a:xfrm>
            <a:off x="6476025" y="1936978"/>
            <a:ext cx="811764" cy="375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 flipH="1">
            <a:off x="6681477" y="2152938"/>
            <a:ext cx="559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>
                <a:latin typeface="STSong" charset="-122"/>
                <a:ea typeface="STSong" charset="-122"/>
                <a:cs typeface="STSong" charset="-122"/>
              </a:rPr>
              <a:t>队列是什么</a:t>
            </a:r>
            <a:endParaRPr kumimoji="1" lang="zh-CN" altLang="en-US" sz="32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476025" y="1190529"/>
            <a:ext cx="811764" cy="746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10037" y="13104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TSong" charset="-122"/>
                <a:ea typeface="STSong" charset="-122"/>
                <a:cs typeface="STSong" charset="-122"/>
              </a:rPr>
              <a:t>贰</a:t>
            </a:r>
          </a:p>
        </p:txBody>
      </p:sp>
      <p:sp>
        <p:nvSpPr>
          <p:cNvPr id="36" name="矩形 35"/>
          <p:cNvSpPr/>
          <p:nvPr/>
        </p:nvSpPr>
        <p:spPr>
          <a:xfrm>
            <a:off x="7828965" y="1918317"/>
            <a:ext cx="811764" cy="375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828965" y="1171868"/>
            <a:ext cx="811764" cy="746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962977" y="129175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TSong" charset="-122"/>
                <a:ea typeface="STSong" charset="-122"/>
                <a:cs typeface="STSong" charset="-122"/>
              </a:rPr>
              <a:t>叁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968220" y="2152938"/>
            <a:ext cx="3079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TSong" charset="-122"/>
                <a:ea typeface="STSong" charset="-122"/>
                <a:cs typeface="STSong" charset="-122"/>
              </a:rPr>
              <a:t>队列的实现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D1D02367-EBE0-45C5-8892-310B8305D1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977287" cy="398631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9200563" y="1936978"/>
            <a:ext cx="811764" cy="375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00563" y="1190529"/>
            <a:ext cx="811764" cy="746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334575" y="13104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TSong" charset="-122"/>
                <a:ea typeface="STSong" charset="-122"/>
                <a:cs typeface="STSong" charset="-122"/>
              </a:rPr>
              <a:t>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339818" y="2171599"/>
            <a:ext cx="3079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TSong" charset="-122"/>
                <a:ea typeface="STSong" charset="-122"/>
                <a:cs typeface="STSong" charset="-122"/>
              </a:rPr>
              <a:t>队列的应用</a:t>
            </a:r>
          </a:p>
        </p:txBody>
      </p:sp>
      <p:sp>
        <p:nvSpPr>
          <p:cNvPr id="23" name="矩形 22"/>
          <p:cNvSpPr/>
          <p:nvPr/>
        </p:nvSpPr>
        <p:spPr>
          <a:xfrm>
            <a:off x="10553503" y="1918317"/>
            <a:ext cx="811764" cy="375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553503" y="1171868"/>
            <a:ext cx="811764" cy="746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687515" y="129175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TSong" charset="-122"/>
                <a:ea typeface="STSong" charset="-122"/>
                <a:cs typeface="STSong" charset="-122"/>
              </a:rPr>
              <a:t>伍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0692758" y="2152938"/>
            <a:ext cx="3079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TSong" charset="-122"/>
                <a:ea typeface="STSong" charset="-122"/>
                <a:cs typeface="STSong" charset="-122"/>
              </a:rPr>
              <a:t>作业布置</a:t>
            </a:r>
          </a:p>
        </p:txBody>
      </p:sp>
    </p:spTree>
    <p:extLst>
      <p:ext uri="{BB962C8B-B14F-4D97-AF65-F5344CB8AC3E}">
        <p14:creationId xmlns:p14="http://schemas.microsoft.com/office/powerpoint/2010/main" val="2005850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52088" y="253684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latin typeface="STFangsong" charset="-122"/>
                <a:ea typeface="STFangsong" charset="-122"/>
                <a:cs typeface="STFangsong" charset="-122"/>
              </a:rPr>
              <a:t>生活中的队列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93" y="1524870"/>
            <a:ext cx="5487921" cy="34397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3927" r="-813" b="50121"/>
          <a:stretch/>
        </p:blipFill>
        <p:spPr>
          <a:xfrm>
            <a:off x="5345320" y="536703"/>
            <a:ext cx="5464194" cy="44278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34070" y="910994"/>
            <a:ext cx="4234367" cy="42796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DCD60B-DF27-43E4-B271-3FF3EAEDF7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956"/>
          <a:stretch/>
        </p:blipFill>
        <p:spPr>
          <a:xfrm>
            <a:off x="0" y="3815220"/>
            <a:ext cx="4114520" cy="177104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38182" y="519060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排队上车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705244" y="5190601"/>
            <a:ext cx="2720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latin typeface="STFangsong" charset="-122"/>
                <a:ea typeface="STFangsong" charset="-122"/>
                <a:cs typeface="STFangsong" charset="-122"/>
              </a:rPr>
              <a:t>办理业务排号</a:t>
            </a:r>
            <a:endParaRPr kumimoji="1" lang="zh-CN" altLang="en-US" sz="32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32997" y="51906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latin typeface="STFangsong" charset="-122"/>
                <a:ea typeface="STFangsong" charset="-122"/>
                <a:cs typeface="STFangsong" charset="-122"/>
              </a:rPr>
              <a:t>小黄退押金</a:t>
            </a:r>
            <a:endParaRPr kumimoji="1" lang="zh-CN" altLang="en-US" sz="3200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608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1"/>
      <p:bldP spid="14" grpId="2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36D8C5-B9C4-47F9-90F8-23E87B7A4C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638428"/>
            <a:ext cx="2734464" cy="33891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4F04FFA-0F79-4F37-8DE2-9223D275FB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12425" y="-482837"/>
            <a:ext cx="1779575" cy="29806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D02367-EBE0-45C5-8892-310B8305D1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556847" y="445862"/>
            <a:ext cx="1747157" cy="352235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17389" y="881745"/>
            <a:ext cx="815565" cy="3856040"/>
          </a:xfrm>
          <a:prstGeom prst="rect">
            <a:avLst/>
          </a:prstGeom>
          <a:noFill/>
        </p:spPr>
        <p:txBody>
          <a:bodyPr vert="eaVert" wrap="square" lIns="68559" tIns="34280" rIns="68559" bIns="34280" rtlCol="0">
            <a:spAutoFit/>
          </a:bodyPr>
          <a:lstStyle/>
          <a:p>
            <a:r>
              <a:rPr lang="zh-CN" altLang="en-US" sz="4400" spc="225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什么</a:t>
            </a:r>
            <a:r>
              <a:rPr lang="zh-CN" altLang="en-US" sz="4000" spc="225" dirty="0">
                <a:latin typeface="STFangsong" charset="-122"/>
                <a:ea typeface="STFangsong" charset="-122"/>
                <a:cs typeface="STFangsong" charset="-122"/>
              </a:rPr>
              <a:t>是队列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493495" y="775655"/>
            <a:ext cx="0" cy="319256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54"/>
          <p:cNvCxnSpPr/>
          <p:nvPr/>
        </p:nvCxnSpPr>
        <p:spPr>
          <a:xfrm>
            <a:off x="2563586" y="399672"/>
            <a:ext cx="0" cy="461319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/>
          <p:cNvSpPr txBox="1">
            <a:spLocks/>
          </p:cNvSpPr>
          <p:nvPr/>
        </p:nvSpPr>
        <p:spPr>
          <a:xfrm>
            <a:off x="4846013" y="2141306"/>
            <a:ext cx="6293642" cy="16494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STFangsong" charset="-122"/>
                <a:ea typeface="STFangsong" charset="-122"/>
                <a:cs typeface="STFangsong" charset="-122"/>
              </a:rPr>
              <a:t>队列是限定仅在</a:t>
            </a:r>
            <a:r>
              <a:rPr lang="zh-CN" altLang="en-US" sz="3200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表尾</a:t>
            </a:r>
            <a:r>
              <a:rPr lang="zh-CN" altLang="en-US" sz="3200" dirty="0">
                <a:latin typeface="STFangsong" charset="-122"/>
                <a:ea typeface="STFangsong" charset="-122"/>
                <a:cs typeface="STFangsong" charset="-122"/>
              </a:rPr>
              <a:t>进行插入、</a:t>
            </a:r>
            <a:endParaRPr lang="en-US" altLang="zh-CN" sz="3200" dirty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zh-CN" altLang="en-US" sz="3200" dirty="0">
                <a:latin typeface="STFangsong" charset="-122"/>
                <a:ea typeface="STFangsong" charset="-122"/>
                <a:cs typeface="STFangsong" charset="-122"/>
              </a:rPr>
              <a:t>在</a:t>
            </a:r>
            <a:r>
              <a:rPr lang="zh-CN" altLang="en-US" sz="3200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表头</a:t>
            </a:r>
            <a:r>
              <a:rPr lang="zh-CN" altLang="en-US" sz="3200" dirty="0">
                <a:latin typeface="STFangsong" charset="-122"/>
                <a:ea typeface="STFangsong" charset="-122"/>
                <a:cs typeface="STFangsong" charset="-122"/>
              </a:rPr>
              <a:t>进行删除操作的</a:t>
            </a:r>
            <a:r>
              <a:rPr lang="zh-CN" altLang="en-US" sz="3200" dirty="0">
                <a:solidFill>
                  <a:srgbClr val="7030A0"/>
                </a:solidFill>
                <a:latin typeface="STFangsong" charset="-122"/>
                <a:ea typeface="STFangsong" charset="-122"/>
                <a:cs typeface="STFangsong" charset="-122"/>
              </a:rPr>
              <a:t>线性表</a:t>
            </a:r>
            <a:r>
              <a:rPr lang="zh-CN" altLang="en-US" sz="32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796642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6286499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6776356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7266213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7756070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8245927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8735784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9225641" y="5012871"/>
            <a:ext cx="473529" cy="47352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箭头连接符 26"/>
          <p:cNvCxnSpPr/>
          <p:nvPr/>
        </p:nvCxnSpPr>
        <p:spPr>
          <a:xfrm>
            <a:off x="6057898" y="4637314"/>
            <a:ext cx="0" cy="37555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9462405" y="4637314"/>
            <a:ext cx="0" cy="37555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355711" y="427612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STFangsong" charset="-122"/>
                <a:ea typeface="STFangsong" charset="-122"/>
                <a:cs typeface="STFangsong" charset="-122"/>
              </a:rPr>
              <a:t>队尾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719456" y="427612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STFangsong" charset="-122"/>
                <a:ea typeface="STFangsong" charset="-122"/>
                <a:cs typeface="STFangsong" charset="-122"/>
              </a:rPr>
              <a:t>队头</a:t>
            </a:r>
          </a:p>
        </p:txBody>
      </p:sp>
    </p:spTree>
    <p:extLst>
      <p:ext uri="{BB962C8B-B14F-4D97-AF65-F5344CB8AC3E}">
        <p14:creationId xmlns:p14="http://schemas.microsoft.com/office/powerpoint/2010/main" val="965293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4009" y="1071989"/>
            <a:ext cx="5840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STFangsong" charset="-122"/>
                <a:ea typeface="STFangsong" charset="-122"/>
                <a:cs typeface="STFangsong" charset="-122"/>
              </a:rPr>
              <a:t>简单的理解为“</a:t>
            </a:r>
            <a:r>
              <a:rPr lang="zh-CN" altLang="en-US" sz="3600" dirty="0">
                <a:solidFill>
                  <a:srgbClr val="C00000"/>
                </a:solidFill>
                <a:latin typeface="STFangsong" charset="-122"/>
                <a:ea typeface="STFangsong" charset="-122"/>
                <a:cs typeface="STFangsong" charset="-122"/>
              </a:rPr>
              <a:t>管道</a:t>
            </a:r>
            <a:r>
              <a:rPr lang="en-US" altLang="zh-CN" sz="3600" dirty="0">
                <a:latin typeface="STFangsong" charset="-122"/>
                <a:ea typeface="STFangsong" charset="-122"/>
                <a:cs typeface="STFangsong" charset="-122"/>
              </a:rPr>
              <a:t>(pipe)”</a:t>
            </a:r>
            <a:endParaRPr lang="en-US" altLang="zh-CN" sz="24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3" name="罐形 2"/>
          <p:cNvSpPr/>
          <p:nvPr/>
        </p:nvSpPr>
        <p:spPr>
          <a:xfrm rot="5400000">
            <a:off x="6927815" y="1710417"/>
            <a:ext cx="889907" cy="5380265"/>
          </a:xfrm>
          <a:prstGeom prst="can">
            <a:avLst>
              <a:gd name="adj" fmla="val 51087"/>
            </a:avLst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5400000" algn="ctr" rotWithShape="0">
              <a:srgbClr val="000000">
                <a:alpha val="8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971799" y="2714494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箭头连接符 5"/>
          <p:cNvCxnSpPr/>
          <p:nvPr/>
        </p:nvCxnSpPr>
        <p:spPr>
          <a:xfrm>
            <a:off x="4361749" y="5163911"/>
            <a:ext cx="6022038" cy="0"/>
          </a:xfrm>
          <a:prstGeom prst="straightConnector1">
            <a:avLst/>
          </a:prstGeom>
          <a:ln w="60325">
            <a:solidFill>
              <a:srgbClr val="DC5B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881085" y="51899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队头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179934" y="51899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队尾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768443" y="27268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587938" y="2525949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>
                <a:latin typeface="STFangsong" charset="-122"/>
                <a:ea typeface="STFangsong" charset="-122"/>
                <a:cs typeface="STFangsong" charset="-122"/>
              </a:rPr>
              <a:t>进队</a:t>
            </a:r>
          </a:p>
        </p:txBody>
      </p:sp>
      <p:sp>
        <p:nvSpPr>
          <p:cNvPr id="12" name="椭圆 11"/>
          <p:cNvSpPr/>
          <p:nvPr/>
        </p:nvSpPr>
        <p:spPr>
          <a:xfrm>
            <a:off x="2055921" y="2728810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40043" y="2728810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04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875E-6 0.19236 L 0.48281 0.1923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4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08333E-6 0.19028 L 0.47044 0.1902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16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013 0.19028 L 0.46172 0.1902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罐形 1"/>
          <p:cNvSpPr/>
          <p:nvPr/>
        </p:nvSpPr>
        <p:spPr>
          <a:xfrm rot="5400000">
            <a:off x="3057944" y="1873703"/>
            <a:ext cx="889907" cy="5380265"/>
          </a:xfrm>
          <a:prstGeom prst="can">
            <a:avLst>
              <a:gd name="adj" fmla="val 51087"/>
            </a:avLst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5400000" algn="ctr" rotWithShape="0">
              <a:srgbClr val="000000">
                <a:alpha val="8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/>
          <p:cNvCxnSpPr/>
          <p:nvPr/>
        </p:nvCxnSpPr>
        <p:spPr>
          <a:xfrm>
            <a:off x="491878" y="5327197"/>
            <a:ext cx="6022038" cy="0"/>
          </a:xfrm>
          <a:prstGeom prst="straightConnector1">
            <a:avLst/>
          </a:prstGeom>
          <a:ln w="60325">
            <a:solidFill>
              <a:srgbClr val="DC5B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011214" y="535321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队头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98572" y="28901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226384" y="1415607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>
                <a:latin typeface="STFangsong" charset="-122"/>
                <a:ea typeface="STFangsong" charset="-122"/>
                <a:cs typeface="STFangsong" charset="-122"/>
              </a:rPr>
              <a:t>出队</a:t>
            </a:r>
          </a:p>
        </p:txBody>
      </p:sp>
      <p:sp>
        <p:nvSpPr>
          <p:cNvPr id="7" name="椭圆 6"/>
          <p:cNvSpPr/>
          <p:nvPr/>
        </p:nvSpPr>
        <p:spPr>
          <a:xfrm>
            <a:off x="5083303" y="4205723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167425" y="4220039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251547" y="4220039"/>
            <a:ext cx="734785" cy="7347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3105" y="535321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TFangsong" charset="-122"/>
                <a:ea typeface="STFangsong" charset="-122"/>
                <a:cs typeface="STFangsong" charset="-122"/>
              </a:rPr>
              <a:t>队尾</a:t>
            </a:r>
          </a:p>
        </p:txBody>
      </p:sp>
    </p:spTree>
    <p:extLst>
      <p:ext uri="{BB962C8B-B14F-4D97-AF65-F5344CB8AC3E}">
        <p14:creationId xmlns:p14="http://schemas.microsoft.com/office/powerpoint/2010/main" val="1558091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9284 0 " pathEditMode="relative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46472 0 " pathEditMode="relative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42591 0.00255 " pathEditMode="relative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36D8C5-B9C4-47F9-90F8-23E87B7A4C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638428"/>
            <a:ext cx="2734464" cy="33891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F04FFA-0F79-4F37-8DE2-9223D275FB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12425" y="-482837"/>
            <a:ext cx="1779575" cy="29806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1D02367-EBE0-45C5-8892-310B8305D1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556847" y="445862"/>
            <a:ext cx="1747157" cy="35223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78944" y="881745"/>
            <a:ext cx="754010" cy="3312406"/>
          </a:xfrm>
          <a:prstGeom prst="rect">
            <a:avLst/>
          </a:prstGeom>
          <a:noFill/>
        </p:spPr>
        <p:txBody>
          <a:bodyPr vert="eaVert" wrap="square" lIns="68559" tIns="34280" rIns="68559" bIns="34280" rtlCol="0">
            <a:spAutoFit/>
          </a:bodyPr>
          <a:lstStyle/>
          <a:p>
            <a:r>
              <a:rPr lang="zh-CN" altLang="en-US" sz="4000" spc="225" dirty="0">
                <a:latin typeface="STFangsong" charset="-122"/>
                <a:ea typeface="STFangsong" charset="-122"/>
                <a:cs typeface="STFangsong" charset="-122"/>
              </a:rPr>
              <a:t>队列实现</a:t>
            </a:r>
          </a:p>
        </p:txBody>
      </p:sp>
      <p:cxnSp>
        <p:nvCxnSpPr>
          <p:cNvPr id="6" name="直接连接符 7"/>
          <p:cNvCxnSpPr/>
          <p:nvPr/>
        </p:nvCxnSpPr>
        <p:spPr>
          <a:xfrm>
            <a:off x="1558811" y="775655"/>
            <a:ext cx="0" cy="266967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54"/>
          <p:cNvCxnSpPr/>
          <p:nvPr/>
        </p:nvCxnSpPr>
        <p:spPr>
          <a:xfrm>
            <a:off x="2563586" y="399672"/>
            <a:ext cx="0" cy="356854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477275" y="3445329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链式</a:t>
            </a:r>
            <a:r>
              <a:rPr lang="zh-CN" altLang="en-US" sz="4800" spc="600" dirty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存储</a:t>
            </a:r>
            <a:endParaRPr lang="zh-CN" altLang="en-US" sz="4800" spc="600" dirty="0">
              <a:solidFill>
                <a:srgbClr val="009BE1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29013" y="452838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顺序</a:t>
            </a:r>
            <a:r>
              <a:rPr lang="zh-CN" altLang="en-US" sz="4800" spc="600" dirty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存储</a:t>
            </a:r>
            <a:endParaRPr lang="zh-CN" altLang="en-US" sz="4800" spc="600" dirty="0">
              <a:solidFill>
                <a:srgbClr val="009BE1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  <p:cxnSp>
        <p:nvCxnSpPr>
          <p:cNvPr id="16" name="直线连接符 15"/>
          <p:cNvCxnSpPr/>
          <p:nvPr/>
        </p:nvCxnSpPr>
        <p:spPr>
          <a:xfrm>
            <a:off x="4924489" y="4528386"/>
            <a:ext cx="5395167" cy="0"/>
          </a:xfrm>
          <a:prstGeom prst="line">
            <a:avLst/>
          </a:prstGeom>
          <a:ln w="444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90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76588" y="2672577"/>
            <a:ext cx="39549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spc="600" dirty="0">
                <a:solidFill>
                  <a:srgbClr val="FF0000"/>
                </a:solidFill>
                <a:latin typeface="STFangsong" charset="-122"/>
                <a:ea typeface="STFangsong" charset="-122"/>
                <a:cs typeface="STFangsong" charset="-122"/>
              </a:rPr>
              <a:t>顺序</a:t>
            </a:r>
            <a:r>
              <a:rPr lang="zh-CN" altLang="en-US" sz="4800" spc="600" dirty="0">
                <a:solidFill>
                  <a:srgbClr val="323232"/>
                </a:solidFill>
                <a:latin typeface="STFangsong" charset="-122"/>
                <a:ea typeface="STFangsong" charset="-122"/>
                <a:cs typeface="STFangsong" charset="-122"/>
              </a:rPr>
              <a:t>存储？</a:t>
            </a:r>
            <a:endParaRPr lang="zh-CN" altLang="en-US" spc="600" dirty="0">
              <a:solidFill>
                <a:srgbClr val="009BE1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05370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737</Words>
  <Application>Microsoft Office PowerPoint</Application>
  <PresentationFormat>宽屏</PresentationFormat>
  <Paragraphs>238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Adobe 繁黑體 Std B</vt:lpstr>
      <vt:lpstr>Adobe 黑体 Std R</vt:lpstr>
      <vt:lpstr>Hiragino Sans GB W3</vt:lpstr>
      <vt:lpstr>Menlo-Regular</vt:lpstr>
      <vt:lpstr>方正姚体</vt:lpstr>
      <vt:lpstr>STFangsong</vt:lpstr>
      <vt:lpstr>STSong</vt:lpstr>
      <vt:lpstr>宋体</vt:lpstr>
      <vt:lpstr>Arial</vt:lpstr>
      <vt:lpstr>Calibri</vt:lpstr>
      <vt:lpstr>Calibri Light</vt:lpstr>
      <vt:lpstr>Cambria Math</vt:lpstr>
      <vt:lpstr>Helvetica</vt:lpstr>
      <vt:lpstr>Wingdings</vt:lpstr>
      <vt:lpstr>Office 主题</vt:lpstr>
      <vt:lpstr>    签到二维码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签退二维码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晓明 郭</cp:lastModifiedBy>
  <cp:revision>47</cp:revision>
  <dcterms:created xsi:type="dcterms:W3CDTF">2019-03-31T10:52:29Z</dcterms:created>
  <dcterms:modified xsi:type="dcterms:W3CDTF">2020-04-10T02:21:40Z</dcterms:modified>
</cp:coreProperties>
</file>